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95" r:id="rId3"/>
    <p:sldId id="257" r:id="rId4"/>
    <p:sldId id="260" r:id="rId5"/>
    <p:sldId id="422" r:id="rId6"/>
    <p:sldId id="264" r:id="rId7"/>
    <p:sldId id="265" r:id="rId8"/>
    <p:sldId id="292" r:id="rId9"/>
    <p:sldId id="296" r:id="rId10"/>
    <p:sldId id="266" r:id="rId11"/>
    <p:sldId id="298" r:id="rId12"/>
    <p:sldId id="275" r:id="rId13"/>
    <p:sldId id="276" r:id="rId14"/>
    <p:sldId id="277" r:id="rId15"/>
    <p:sldId id="283" r:id="rId16"/>
    <p:sldId id="272" r:id="rId17"/>
    <p:sldId id="301" r:id="rId18"/>
    <p:sldId id="421" r:id="rId19"/>
    <p:sldId id="302" r:id="rId20"/>
    <p:sldId id="273" r:id="rId21"/>
    <p:sldId id="303" r:id="rId22"/>
    <p:sldId id="300" r:id="rId23"/>
    <p:sldId id="267" r:id="rId24"/>
    <p:sldId id="263" r:id="rId25"/>
    <p:sldId id="297" r:id="rId26"/>
    <p:sldId id="269" r:id="rId27"/>
    <p:sldId id="271" r:id="rId28"/>
    <p:sldId id="280" r:id="rId29"/>
    <p:sldId id="287" r:id="rId30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DCDCDC"/>
    <a:srgbClr val="808080"/>
    <a:srgbClr val="A5E4FF"/>
    <a:srgbClr val="A4E3FF"/>
    <a:srgbClr val="97D0EA"/>
    <a:srgbClr val="009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8"/>
    <p:restoredTop sz="94677"/>
  </p:normalViewPr>
  <p:slideViewPr>
    <p:cSldViewPr snapToGrid="0" snapToObjects="1">
      <p:cViewPr varScale="1">
        <p:scale>
          <a:sx n="145" d="100"/>
          <a:sy n="145" d="100"/>
        </p:scale>
        <p:origin x="192" y="122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BCA81-3812-BF4F-9E93-56D35F563A64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E4927-3282-D64D-8186-9B621758C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Bcl6 plays</a:t>
            </a:r>
            <a:r>
              <a:rPr lang="en-US" baseline="0" dirty="0"/>
              <a:t> a central role in directing </a:t>
            </a:r>
            <a:r>
              <a:rPr lang="en-US" baseline="0" dirty="0" err="1"/>
              <a:t>Tfh</a:t>
            </a:r>
            <a:r>
              <a:rPr lang="en-US" baseline="0" dirty="0"/>
              <a:t> diff.</a:t>
            </a:r>
          </a:p>
          <a:p>
            <a:r>
              <a:rPr lang="en-US" baseline="0" dirty="0"/>
              <a:t>Controls expression of 4 major categories of genes: cell migration, </a:t>
            </a:r>
            <a:r>
              <a:rPr lang="en-US" baseline="0" dirty="0" err="1"/>
              <a:t>Tfh</a:t>
            </a:r>
            <a:r>
              <a:rPr lang="en-US" baseline="0" dirty="0"/>
              <a:t> differentiation, </a:t>
            </a:r>
            <a:r>
              <a:rPr lang="en-US" baseline="0" dirty="0" err="1"/>
              <a:t>Tfh</a:t>
            </a:r>
            <a:r>
              <a:rPr lang="en-US" baseline="0" dirty="0"/>
              <a:t> products and alternative fates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E46E6-BBE9-9243-AAB9-3D708FE11E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9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1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4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0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4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9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1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0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9CB8B-CC9C-0349-B1EE-5283C853021E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D23B3-67D2-F142-944F-07D105C1D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4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7" Type="http://schemas.openxmlformats.org/officeDocument/2006/relationships/image" Target="../media/image6.jp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6.jpg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98.emf"/><Relationship Id="rId18" Type="http://schemas.openxmlformats.org/officeDocument/2006/relationships/image" Target="../media/image6.jp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emf"/><Relationship Id="rId17" Type="http://schemas.openxmlformats.org/officeDocument/2006/relationships/image" Target="../media/image102.emf"/><Relationship Id="rId2" Type="http://schemas.openxmlformats.org/officeDocument/2006/relationships/image" Target="../media/image87.png"/><Relationship Id="rId16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emf"/><Relationship Id="rId5" Type="http://schemas.openxmlformats.org/officeDocument/2006/relationships/image" Target="../media/image90.png"/><Relationship Id="rId15" Type="http://schemas.openxmlformats.org/officeDocument/2006/relationships/image" Target="../media/image100.tiff"/><Relationship Id="rId10" Type="http://schemas.openxmlformats.org/officeDocument/2006/relationships/image" Target="../media/image95.emf"/><Relationship Id="rId4" Type="http://schemas.openxmlformats.org/officeDocument/2006/relationships/image" Target="../media/image89.png"/><Relationship Id="rId9" Type="http://schemas.openxmlformats.org/officeDocument/2006/relationships/image" Target="../media/image94.emf"/><Relationship Id="rId14" Type="http://schemas.openxmlformats.org/officeDocument/2006/relationships/image" Target="../media/image9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111.emf"/><Relationship Id="rId7" Type="http://schemas.openxmlformats.org/officeDocument/2006/relationships/image" Target="../media/image61.tif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112.png"/><Relationship Id="rId9" Type="http://schemas.openxmlformats.org/officeDocument/2006/relationships/image" Target="../media/image6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emf"/><Relationship Id="rId2" Type="http://schemas.openxmlformats.org/officeDocument/2006/relationships/image" Target="../media/image6.jpg"/><Relationship Id="rId1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em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3.emf"/><Relationship Id="rId3" Type="http://schemas.openxmlformats.org/officeDocument/2006/relationships/image" Target="../media/image33.tiff"/><Relationship Id="rId7" Type="http://schemas.openxmlformats.org/officeDocument/2006/relationships/image" Target="../media/image37.emf"/><Relationship Id="rId12" Type="http://schemas.openxmlformats.org/officeDocument/2006/relationships/image" Target="../media/image42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41.emf"/><Relationship Id="rId5" Type="http://schemas.openxmlformats.org/officeDocument/2006/relationships/image" Target="../media/image35.tiff"/><Relationship Id="rId10" Type="http://schemas.openxmlformats.org/officeDocument/2006/relationships/image" Target="../media/image40.emf"/><Relationship Id="rId4" Type="http://schemas.openxmlformats.org/officeDocument/2006/relationships/image" Target="../media/image34.tiff"/><Relationship Id="rId9" Type="http://schemas.openxmlformats.org/officeDocument/2006/relationships/image" Target="../media/image39.emf"/><Relationship Id="rId1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emf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emf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0E2004-F468-7841-836E-E662E49D3C1E}"/>
              </a:ext>
            </a:extLst>
          </p:cNvPr>
          <p:cNvSpPr/>
          <p:nvPr/>
        </p:nvSpPr>
        <p:spPr>
          <a:xfrm>
            <a:off x="0" y="1154850"/>
            <a:ext cx="9144000" cy="2116930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DB3B2-431C-ED4E-B1F4-DCE9C60A2EAA}"/>
              </a:ext>
            </a:extLst>
          </p:cNvPr>
          <p:cNvSpPr txBox="1"/>
          <p:nvPr/>
        </p:nvSpPr>
        <p:spPr>
          <a:xfrm>
            <a:off x="4032430" y="3911698"/>
            <a:ext cx="10791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10/12/2018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CC40B-647F-7848-9E52-4011C214D2BD}"/>
              </a:ext>
            </a:extLst>
          </p:cNvPr>
          <p:cNvSpPr txBox="1"/>
          <p:nvPr/>
        </p:nvSpPr>
        <p:spPr>
          <a:xfrm>
            <a:off x="3588398" y="4411171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Jinyong Choi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BCB34-6504-A44A-AB19-ABE9EB74C575}"/>
              </a:ext>
            </a:extLst>
          </p:cNvPr>
          <p:cNvSpPr txBox="1"/>
          <p:nvPr/>
        </p:nvSpPr>
        <p:spPr>
          <a:xfrm>
            <a:off x="579843" y="1560765"/>
            <a:ext cx="7984314" cy="1305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Mechanisms of Action of Bcl6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in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Tfh</a:t>
            </a:r>
            <a:r>
              <a:rPr 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Differentiation and Function</a:t>
            </a:r>
            <a:endParaRPr lang="en-US" sz="2000" dirty="0">
              <a:effectLst/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87C8C-E67E-FE4C-A243-9DB2D9414969}"/>
              </a:ext>
            </a:extLst>
          </p:cNvPr>
          <p:cNvSpPr txBox="1"/>
          <p:nvPr/>
        </p:nvSpPr>
        <p:spPr>
          <a:xfrm>
            <a:off x="4005980" y="5114467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Crotty Lab</a:t>
            </a:r>
          </a:p>
        </p:txBody>
      </p:sp>
      <p:pic>
        <p:nvPicPr>
          <p:cNvPr id="9" name="Picture 8" descr="LaptopHD:Users:shanecrotty:Downloads:*2015_LIAI_WithTag_POS_4c.pdf">
            <a:extLst>
              <a:ext uri="{FF2B5EF4-FFF2-40B4-BE49-F238E27FC236}">
                <a16:creationId xmlns:a16="http://schemas.microsoft.com/office/drawing/2014/main" id="{3BD1A05C-4504-CB4C-A481-653C91FF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3" t="39206" r="30669" b="48569"/>
          <a:stretch/>
        </p:blipFill>
        <p:spPr bwMode="auto">
          <a:xfrm>
            <a:off x="6688667" y="0"/>
            <a:ext cx="2455333" cy="10247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78DA5F-5F98-B843-9777-6FB9D31573F4}"/>
              </a:ext>
            </a:extLst>
          </p:cNvPr>
          <p:cNvSpPr txBox="1"/>
          <p:nvPr/>
        </p:nvSpPr>
        <p:spPr>
          <a:xfrm>
            <a:off x="3432910" y="3547052"/>
            <a:ext cx="2278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IMVC U19 Retreat</a:t>
            </a:r>
          </a:p>
        </p:txBody>
      </p:sp>
    </p:spTree>
    <p:extLst>
      <p:ext uri="{BB962C8B-B14F-4D97-AF65-F5344CB8AC3E}">
        <p14:creationId xmlns:p14="http://schemas.microsoft.com/office/powerpoint/2010/main" val="1569566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30C09F2-0CF2-5A4C-8D5A-DB0752C7CF70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Design for RNA-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6DEFE14-F8BD-9E4E-A460-A70A25915DA5}"/>
              </a:ext>
            </a:extLst>
          </p:cNvPr>
          <p:cNvGrpSpPr/>
          <p:nvPr/>
        </p:nvGrpSpPr>
        <p:grpSpPr>
          <a:xfrm>
            <a:off x="1241401" y="2621790"/>
            <a:ext cx="6415561" cy="2255637"/>
            <a:chOff x="1241401" y="2621790"/>
            <a:chExt cx="6415561" cy="225563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6C3608-479A-874D-8746-56653919BFE9}"/>
                </a:ext>
              </a:extLst>
            </p:cNvPr>
            <p:cNvSpPr txBox="1"/>
            <p:nvPr/>
          </p:nvSpPr>
          <p:spPr>
            <a:xfrm>
              <a:off x="1444155" y="3950743"/>
              <a:ext cx="575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CXCR5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C1C8DBD-A41F-3F4C-A77B-E66202D322A6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2019300" y="4073854"/>
              <a:ext cx="38881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7F58C2-7041-A540-A1BD-68B2C2221574}"/>
                </a:ext>
              </a:extLst>
            </p:cNvPr>
            <p:cNvSpPr txBox="1"/>
            <p:nvPr/>
          </p:nvSpPr>
          <p:spPr>
            <a:xfrm>
              <a:off x="1917486" y="2629876"/>
              <a:ext cx="360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WT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2A8DB4-B692-1D48-915C-46CF1C8D4793}"/>
                </a:ext>
              </a:extLst>
            </p:cNvPr>
            <p:cNvSpPr txBox="1"/>
            <p:nvPr/>
          </p:nvSpPr>
          <p:spPr>
            <a:xfrm>
              <a:off x="2970561" y="2646923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Bcl6</a:t>
              </a:r>
              <a:r>
                <a:rPr lang="en-US" sz="1000" baseline="30000" dirty="0"/>
                <a:t>f/f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5CA15D-9565-3044-9245-0203C0AAEAAF}"/>
                </a:ext>
              </a:extLst>
            </p:cNvPr>
            <p:cNvSpPr txBox="1"/>
            <p:nvPr/>
          </p:nvSpPr>
          <p:spPr>
            <a:xfrm>
              <a:off x="5029192" y="2629876"/>
              <a:ext cx="9492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Bcl6</a:t>
              </a:r>
              <a:r>
                <a:rPr lang="en-US" sz="1000" baseline="30000" dirty="0"/>
                <a:t>f/f</a:t>
              </a:r>
              <a:r>
                <a:rPr lang="en-US" sz="1000" dirty="0"/>
                <a:t> Prdm1</a:t>
              </a:r>
              <a:r>
                <a:rPr lang="en-US" sz="1000" baseline="30000" dirty="0"/>
                <a:t>f/f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03E75A-D633-C245-BDAD-CA3DAA744AA4}"/>
                </a:ext>
              </a:extLst>
            </p:cNvPr>
            <p:cNvSpPr txBox="1"/>
            <p:nvPr/>
          </p:nvSpPr>
          <p:spPr>
            <a:xfrm>
              <a:off x="4031113" y="2656991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Prdm1</a:t>
              </a:r>
              <a:r>
                <a:rPr lang="en-US" sz="1000" baseline="30000" dirty="0"/>
                <a:t>f/f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FF4694-829D-AA4A-8510-8970FBFCA6D8}"/>
                </a:ext>
              </a:extLst>
            </p:cNvPr>
            <p:cNvSpPr txBox="1"/>
            <p:nvPr/>
          </p:nvSpPr>
          <p:spPr>
            <a:xfrm rot="16200000">
              <a:off x="1123901" y="3256504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SLAM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F65B24-C58B-C24A-BEF5-B01831D77ADD}"/>
                </a:ext>
              </a:extLst>
            </p:cNvPr>
            <p:cNvSpPr txBox="1"/>
            <p:nvPr/>
          </p:nvSpPr>
          <p:spPr>
            <a:xfrm>
              <a:off x="6650434" y="3932682"/>
              <a:ext cx="100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CD62L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25F072-D20D-C341-9D0C-FB0C6D9783D5}"/>
                </a:ext>
              </a:extLst>
            </p:cNvPr>
            <p:cNvSpPr txBox="1"/>
            <p:nvPr/>
          </p:nvSpPr>
          <p:spPr>
            <a:xfrm rot="16200000">
              <a:off x="6148461" y="3214110"/>
              <a:ext cx="6943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CD44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ABDF99-0E4D-2D42-BA02-73D652961536}"/>
                </a:ext>
              </a:extLst>
            </p:cNvPr>
            <p:cNvSpPr txBox="1"/>
            <p:nvPr/>
          </p:nvSpPr>
          <p:spPr>
            <a:xfrm>
              <a:off x="6687242" y="2621790"/>
              <a:ext cx="9557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Naïve SMARTA</a:t>
              </a:r>
              <a:endParaRPr lang="en-US" sz="1000" baseline="30000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A099A83-7F08-5A44-9B21-79906AEDA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97" b="4966"/>
            <a:stretch/>
          </p:blipFill>
          <p:spPr>
            <a:xfrm>
              <a:off x="1444155" y="2877239"/>
              <a:ext cx="1057590" cy="104621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4DA3C6C-7E42-F04A-8261-63006B3D1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1" b="5670"/>
            <a:stretch/>
          </p:blipFill>
          <p:spPr>
            <a:xfrm>
              <a:off x="2608013" y="2877239"/>
              <a:ext cx="1054090" cy="103847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B0B129A-FCE2-ED40-B75C-16C7AF036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11" b="5670"/>
            <a:stretch/>
          </p:blipFill>
          <p:spPr>
            <a:xfrm>
              <a:off x="3768371" y="2877239"/>
              <a:ext cx="1054092" cy="103847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2206B76-463C-A645-831F-9C4ACD7BE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11" b="6343"/>
            <a:stretch/>
          </p:blipFill>
          <p:spPr>
            <a:xfrm>
              <a:off x="4928730" y="2877239"/>
              <a:ext cx="1054091" cy="103106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5B4D550-8797-9641-B8FB-0E934EDC0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754" b="4966"/>
            <a:stretch/>
          </p:blipFill>
          <p:spPr>
            <a:xfrm>
              <a:off x="6605587" y="2877239"/>
              <a:ext cx="1051375" cy="1046215"/>
            </a:xfrm>
            <a:prstGeom prst="rect">
              <a:avLst/>
            </a:prstGeom>
          </p:spPr>
        </p:pic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1993E9C-73E2-C444-8B41-1F4F1CB57886}"/>
                </a:ext>
              </a:extLst>
            </p:cNvPr>
            <p:cNvCxnSpPr>
              <a:cxnSpLocks/>
            </p:cNvCxnSpPr>
            <p:nvPr/>
          </p:nvCxnSpPr>
          <p:spPr>
            <a:xfrm>
              <a:off x="1805735" y="3316911"/>
              <a:ext cx="0" cy="11649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046596B-CBA0-A142-B3A4-41F4009AC7E0}"/>
                </a:ext>
              </a:extLst>
            </p:cNvPr>
            <p:cNvCxnSpPr>
              <a:cxnSpLocks/>
            </p:cNvCxnSpPr>
            <p:nvPr/>
          </p:nvCxnSpPr>
          <p:spPr>
            <a:xfrm>
              <a:off x="2192254" y="3638572"/>
              <a:ext cx="0" cy="84327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0D39490-D33C-1745-88F2-1EBB6DDF67A8}"/>
                </a:ext>
              </a:extLst>
            </p:cNvPr>
            <p:cNvCxnSpPr>
              <a:cxnSpLocks/>
            </p:cNvCxnSpPr>
            <p:nvPr/>
          </p:nvCxnSpPr>
          <p:spPr>
            <a:xfrm>
              <a:off x="2965798" y="3324225"/>
              <a:ext cx="0" cy="115762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1B37066-B959-4D4E-9D90-E9832B7FC5FC}"/>
                </a:ext>
              </a:extLst>
            </p:cNvPr>
            <p:cNvCxnSpPr>
              <a:cxnSpLocks/>
            </p:cNvCxnSpPr>
            <p:nvPr/>
          </p:nvCxnSpPr>
          <p:spPr>
            <a:xfrm>
              <a:off x="4343525" y="3651993"/>
              <a:ext cx="0" cy="84327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AAFCE1B-67AD-4144-B019-43A7E67DC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6599" y="3373719"/>
              <a:ext cx="122150" cy="110249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85A0058-D779-184D-969D-F18F7B251855}"/>
                </a:ext>
              </a:extLst>
            </p:cNvPr>
            <p:cNvCxnSpPr>
              <a:cxnSpLocks/>
            </p:cNvCxnSpPr>
            <p:nvPr/>
          </p:nvCxnSpPr>
          <p:spPr>
            <a:xfrm>
              <a:off x="5574237" y="3445110"/>
              <a:ext cx="304786" cy="105015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AAB79E7-95FE-1F45-8DD6-A424D1E2EA2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174" y="3767138"/>
              <a:ext cx="0" cy="7147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EDB8661-6A8A-EE4C-B614-B68F47DAF25C}"/>
                </a:ext>
              </a:extLst>
            </p:cNvPr>
            <p:cNvSpPr txBox="1"/>
            <p:nvPr/>
          </p:nvSpPr>
          <p:spPr>
            <a:xfrm>
              <a:off x="1610941" y="4477317"/>
              <a:ext cx="380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WT</a:t>
              </a:r>
            </a:p>
            <a:p>
              <a:pPr algn="ctr"/>
              <a:r>
                <a:rPr lang="en-US" sz="1000" dirty="0"/>
                <a:t>Th1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5254426-7AAD-A84A-90B3-262AAAC494B5}"/>
                </a:ext>
              </a:extLst>
            </p:cNvPr>
            <p:cNvSpPr txBox="1"/>
            <p:nvPr/>
          </p:nvSpPr>
          <p:spPr>
            <a:xfrm>
              <a:off x="2727526" y="4477317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Bcl6</a:t>
              </a:r>
              <a:r>
                <a:rPr lang="en-US" sz="1000" baseline="30000" dirty="0"/>
                <a:t>f/f</a:t>
              </a:r>
            </a:p>
            <a:p>
              <a:pPr algn="ctr"/>
              <a:r>
                <a:rPr lang="en-US" sz="1000" dirty="0"/>
                <a:t>Th1</a:t>
              </a:r>
              <a:endParaRPr lang="en-US" sz="1000" baseline="300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B065CA-465C-174A-8608-6E91F15A5259}"/>
                </a:ext>
              </a:extLst>
            </p:cNvPr>
            <p:cNvSpPr txBox="1"/>
            <p:nvPr/>
          </p:nvSpPr>
          <p:spPr>
            <a:xfrm>
              <a:off x="4679869" y="4477317"/>
              <a:ext cx="949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Bcl6</a:t>
              </a:r>
              <a:r>
                <a:rPr lang="en-US" sz="1000" baseline="30000" dirty="0"/>
                <a:t>f/f</a:t>
              </a:r>
              <a:r>
                <a:rPr lang="en-US" sz="1000" dirty="0"/>
                <a:t>Prdm1</a:t>
              </a:r>
              <a:r>
                <a:rPr lang="en-US" sz="1000" baseline="30000" dirty="0"/>
                <a:t>f/f</a:t>
              </a:r>
            </a:p>
            <a:p>
              <a:pPr algn="ctr"/>
              <a:r>
                <a:rPr lang="en-US" sz="1000" dirty="0"/>
                <a:t>Th1</a:t>
              </a:r>
              <a:endParaRPr lang="en-US" sz="1000" baseline="30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4CAB67C-AFCE-C548-8B2D-145AF4AB5274}"/>
                </a:ext>
              </a:extLst>
            </p:cNvPr>
            <p:cNvSpPr txBox="1"/>
            <p:nvPr/>
          </p:nvSpPr>
          <p:spPr>
            <a:xfrm>
              <a:off x="4040351" y="4477317"/>
              <a:ext cx="6158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Prdm1</a:t>
              </a:r>
              <a:r>
                <a:rPr lang="en-US" sz="1000" baseline="30000" dirty="0"/>
                <a:t>f/f</a:t>
              </a:r>
            </a:p>
            <a:p>
              <a:pPr algn="ctr"/>
              <a:r>
                <a:rPr lang="en-US" sz="1000" dirty="0" err="1"/>
                <a:t>Tfh</a:t>
              </a:r>
              <a:endParaRPr lang="en-US" sz="1000" baseline="300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57945-CD8C-B348-B9E7-EFFF7530AEDE}"/>
                </a:ext>
              </a:extLst>
            </p:cNvPr>
            <p:cNvSpPr txBox="1"/>
            <p:nvPr/>
          </p:nvSpPr>
          <p:spPr>
            <a:xfrm>
              <a:off x="2012345" y="4477317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WT</a:t>
              </a:r>
            </a:p>
            <a:p>
              <a:pPr algn="ctr"/>
              <a:r>
                <a:rPr lang="en-US" sz="1000" dirty="0" err="1"/>
                <a:t>Tfh</a:t>
              </a:r>
              <a:endParaRPr lang="en-US" sz="10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9301C02-FEC2-3849-9DD7-B9A12957A198}"/>
                </a:ext>
              </a:extLst>
            </p:cNvPr>
            <p:cNvSpPr txBox="1"/>
            <p:nvPr/>
          </p:nvSpPr>
          <p:spPr>
            <a:xfrm>
              <a:off x="5529820" y="4477317"/>
              <a:ext cx="94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Bcl6</a:t>
              </a:r>
              <a:r>
                <a:rPr lang="en-US" sz="1000" baseline="30000" dirty="0"/>
                <a:t>f/f</a:t>
              </a:r>
              <a:r>
                <a:rPr lang="en-US" sz="1000" dirty="0"/>
                <a:t>Prdm1</a:t>
              </a:r>
              <a:r>
                <a:rPr lang="en-US" sz="1000" baseline="30000" dirty="0"/>
                <a:t>f/f</a:t>
              </a:r>
            </a:p>
            <a:p>
              <a:pPr algn="ctr"/>
              <a:r>
                <a:rPr lang="en-US" sz="1000" dirty="0" err="1"/>
                <a:t>Tfh</a:t>
              </a:r>
              <a:endParaRPr lang="en-US" sz="1000" baseline="300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D88F54-DF2A-5645-A5D0-11E520F6A7A3}"/>
                </a:ext>
              </a:extLst>
            </p:cNvPr>
            <p:cNvSpPr txBox="1"/>
            <p:nvPr/>
          </p:nvSpPr>
          <p:spPr>
            <a:xfrm>
              <a:off x="7120365" y="4477317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Naïve</a:t>
              </a:r>
              <a:endParaRPr lang="en-US" sz="1000" baseline="30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7046C51-7201-554E-B344-36CC0D952056}"/>
              </a:ext>
            </a:extLst>
          </p:cNvPr>
          <p:cNvGrpSpPr/>
          <p:nvPr/>
        </p:nvGrpSpPr>
        <p:grpSpPr>
          <a:xfrm>
            <a:off x="1802623" y="1033680"/>
            <a:ext cx="5229880" cy="1380014"/>
            <a:chOff x="1802623" y="1033680"/>
            <a:chExt cx="5229880" cy="13800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C1853B-F475-304F-B3A3-2712A35E4421}"/>
                </a:ext>
              </a:extLst>
            </p:cNvPr>
            <p:cNvSpPr txBox="1"/>
            <p:nvPr/>
          </p:nvSpPr>
          <p:spPr>
            <a:xfrm>
              <a:off x="1915278" y="1334109"/>
              <a:ext cx="1221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1. WT</a:t>
              </a:r>
            </a:p>
            <a:p>
              <a:r>
                <a:rPr lang="en-US" sz="1200" dirty="0"/>
                <a:t>2. Bcl6</a:t>
              </a:r>
              <a:r>
                <a:rPr lang="en-US" sz="1200" baseline="30000" dirty="0"/>
                <a:t>f/f</a:t>
              </a:r>
            </a:p>
            <a:p>
              <a:r>
                <a:rPr lang="en-US" sz="1200" dirty="0"/>
                <a:t>3. Prdm1</a:t>
              </a:r>
              <a:r>
                <a:rPr lang="en-US" sz="1200" baseline="30000" dirty="0"/>
                <a:t>f/f</a:t>
              </a:r>
            </a:p>
            <a:p>
              <a:r>
                <a:rPr lang="en-US" sz="1200" dirty="0"/>
                <a:t>4. Bcl6</a:t>
              </a:r>
              <a:r>
                <a:rPr lang="en-US" sz="1200" baseline="30000" dirty="0"/>
                <a:t>f/f</a:t>
              </a:r>
              <a:r>
                <a:rPr lang="en-US" sz="1200" dirty="0"/>
                <a:t>Prdm1</a:t>
              </a:r>
              <a:r>
                <a:rPr lang="en-US" sz="1200" baseline="30000" dirty="0"/>
                <a:t>f/f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C77FE7-16FE-1943-98B8-C926084C927C}"/>
                </a:ext>
              </a:extLst>
            </p:cNvPr>
            <p:cNvSpPr txBox="1"/>
            <p:nvPr/>
          </p:nvSpPr>
          <p:spPr>
            <a:xfrm>
              <a:off x="3423443" y="1952029"/>
              <a:ext cx="735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recipient</a:t>
              </a:r>
            </a:p>
            <a:p>
              <a:pPr algn="ctr"/>
              <a:r>
                <a:rPr lang="en-US" sz="1200" dirty="0"/>
                <a:t>WT B6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1A46C-D03B-6846-A0A0-3A56E209F6D3}"/>
                </a:ext>
              </a:extLst>
            </p:cNvPr>
            <p:cNvSpPr txBox="1"/>
            <p:nvPr/>
          </p:nvSpPr>
          <p:spPr>
            <a:xfrm>
              <a:off x="1802623" y="1079696"/>
              <a:ext cx="1857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SMARTA </a:t>
              </a:r>
              <a:r>
                <a:rPr lang="en-US" sz="1200" i="1" dirty="0"/>
                <a:t>Cd4</a:t>
              </a:r>
              <a:r>
                <a:rPr lang="en-US" sz="1200" dirty="0"/>
                <a:t>-Cre</a:t>
              </a:r>
              <a:r>
                <a:rPr lang="en-US" sz="1200" baseline="30000" dirty="0"/>
                <a:t>+</a:t>
              </a:r>
              <a:r>
                <a:rPr lang="en-US" sz="1200" dirty="0"/>
                <a:t> CD45.1</a:t>
              </a:r>
              <a:r>
                <a:rPr lang="en-US" sz="1200" baseline="30000" dirty="0"/>
                <a:t>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06496E-D1FC-5D41-9270-76AEDA8E7737}"/>
                </a:ext>
              </a:extLst>
            </p:cNvPr>
            <p:cNvSpPr txBox="1"/>
            <p:nvPr/>
          </p:nvSpPr>
          <p:spPr>
            <a:xfrm>
              <a:off x="4093787" y="1218346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cells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36DFD9-C250-514F-BB27-345C50650F92}"/>
                </a:ext>
              </a:extLst>
            </p:cNvPr>
            <p:cNvGrpSpPr/>
            <p:nvPr/>
          </p:nvGrpSpPr>
          <p:grpSpPr>
            <a:xfrm>
              <a:off x="3206103" y="1394477"/>
              <a:ext cx="320040" cy="713694"/>
              <a:chOff x="1982681" y="3816275"/>
              <a:chExt cx="320040" cy="91167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4252197-9680-4A44-B1EF-FF858BA22C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841" y="4271616"/>
                <a:ext cx="182880" cy="994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40FF841-C140-8645-840C-3390A5AB1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841" y="3816275"/>
                <a:ext cx="0" cy="91167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E4B9344-F0A0-4F41-AC03-A22559D64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4727951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857C0C6-6782-CC41-B4D2-4178E1889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3816275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1E9D730-EA9C-544D-B8C8-435DBA7B4F90}"/>
                </a:ext>
              </a:extLst>
            </p:cNvPr>
            <p:cNvCxnSpPr>
              <a:cxnSpLocks/>
            </p:cNvCxnSpPr>
            <p:nvPr/>
          </p:nvCxnSpPr>
          <p:spPr>
            <a:xfrm>
              <a:off x="4323177" y="1512603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799294-AAB8-D848-BDEC-D9E26D39F2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0098" y="1813032"/>
              <a:ext cx="1612738" cy="55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46C31EE-2AB8-0F46-9DD3-4014F447C925}"/>
                </a:ext>
              </a:extLst>
            </p:cNvPr>
            <p:cNvCxnSpPr>
              <a:cxnSpLocks/>
            </p:cNvCxnSpPr>
            <p:nvPr/>
          </p:nvCxnSpPr>
          <p:spPr>
            <a:xfrm>
              <a:off x="4865845" y="1512603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DF9BAB1-1273-1649-B571-B7A9659BCD36}"/>
                </a:ext>
              </a:extLst>
            </p:cNvPr>
            <p:cNvCxnSpPr>
              <a:cxnSpLocks/>
            </p:cNvCxnSpPr>
            <p:nvPr/>
          </p:nvCxnSpPr>
          <p:spPr>
            <a:xfrm>
              <a:off x="5794810" y="1502523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CBED40-303F-1841-BB40-202BC8909D37}"/>
                </a:ext>
              </a:extLst>
            </p:cNvPr>
            <p:cNvSpPr txBox="1"/>
            <p:nvPr/>
          </p:nvSpPr>
          <p:spPr>
            <a:xfrm>
              <a:off x="4442940" y="1033680"/>
              <a:ext cx="845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LCMV</a:t>
              </a:r>
            </a:p>
            <a:p>
              <a:pPr algn="ctr"/>
              <a:r>
                <a:rPr lang="en-US" sz="1200" dirty="0"/>
                <a:t>Armstrong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694E8E-92F0-8E4E-A73F-114DEAA9D19B}"/>
                </a:ext>
              </a:extLst>
            </p:cNvPr>
            <p:cNvSpPr txBox="1"/>
            <p:nvPr/>
          </p:nvSpPr>
          <p:spPr>
            <a:xfrm>
              <a:off x="5574237" y="1215017"/>
              <a:ext cx="441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Sort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1750F0-2553-504B-B8F0-4BB7E354637F}"/>
                </a:ext>
              </a:extLst>
            </p:cNvPr>
            <p:cNvSpPr txBox="1"/>
            <p:nvPr/>
          </p:nvSpPr>
          <p:spPr>
            <a:xfrm>
              <a:off x="4128252" y="1831172"/>
              <a:ext cx="3898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d-1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CF21B4-173F-5F49-852D-6D6D0837FA58}"/>
                </a:ext>
              </a:extLst>
            </p:cNvPr>
            <p:cNvSpPr txBox="1"/>
            <p:nvPr/>
          </p:nvSpPr>
          <p:spPr>
            <a:xfrm>
              <a:off x="4694163" y="1831172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9529E2-6C8B-954B-A0DB-F7FB4464909C}"/>
                </a:ext>
              </a:extLst>
            </p:cNvPr>
            <p:cNvSpPr txBox="1"/>
            <p:nvPr/>
          </p:nvSpPr>
          <p:spPr>
            <a:xfrm>
              <a:off x="5623128" y="1831172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d7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C4B9B2-242F-8749-A2A7-9438844DC3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242" y="1353516"/>
              <a:ext cx="304895" cy="0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06140D-1E1F-B042-9E72-4BB432D8BF07}"/>
                </a:ext>
              </a:extLst>
            </p:cNvPr>
            <p:cNvSpPr txBox="1"/>
            <p:nvPr/>
          </p:nvSpPr>
          <p:spPr>
            <a:xfrm>
              <a:off x="6302302" y="1215016"/>
              <a:ext cx="7302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RNA-</a:t>
              </a:r>
              <a:r>
                <a:rPr lang="en-US" sz="1200" dirty="0" err="1"/>
                <a:t>Seq</a:t>
              </a:r>
              <a:endParaRPr lang="en-US" sz="1200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60216C3-05F2-4C47-8539-8236D938A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937" b="20462"/>
            <a:stretch/>
          </p:blipFill>
          <p:spPr>
            <a:xfrm>
              <a:off x="3552312" y="1610496"/>
              <a:ext cx="550708" cy="366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228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89233592-5461-3A45-9947-BEE8B87E9676}"/>
              </a:ext>
            </a:extLst>
          </p:cNvPr>
          <p:cNvSpPr/>
          <p:nvPr/>
        </p:nvSpPr>
        <p:spPr>
          <a:xfrm>
            <a:off x="53231" y="5096430"/>
            <a:ext cx="9037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Vast majority of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Tfh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-associated genes require Bcl6 expression.</a:t>
            </a:r>
          </a:p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SMARTA cells showed alternative Th cell signatures including Th1, Th17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Treg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464D90A-DFA0-4445-AF37-EC59828D6934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Gene Expression Changes by Bcl6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7F73852-7780-4348-B5A9-D86046FB1F26}"/>
              </a:ext>
            </a:extLst>
          </p:cNvPr>
          <p:cNvGrpSpPr/>
          <p:nvPr/>
        </p:nvGrpSpPr>
        <p:grpSpPr>
          <a:xfrm>
            <a:off x="894990" y="1246362"/>
            <a:ext cx="3213329" cy="3183124"/>
            <a:chOff x="600799" y="4410347"/>
            <a:chExt cx="3213329" cy="3183124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D16C5FE6-D9E3-CE4B-B888-90C28B05312A}"/>
                </a:ext>
              </a:extLst>
            </p:cNvPr>
            <p:cNvGrpSpPr/>
            <p:nvPr/>
          </p:nvGrpSpPr>
          <p:grpSpPr>
            <a:xfrm>
              <a:off x="1194882" y="4410347"/>
              <a:ext cx="1639927" cy="1623447"/>
              <a:chOff x="3451307" y="849987"/>
              <a:chExt cx="2066554" cy="2045785"/>
            </a:xfrm>
          </p:grpSpPr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C87C539C-A500-714C-B07E-DACFC37FB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489" t="1" b="11533"/>
              <a:stretch/>
            </p:blipFill>
            <p:spPr>
              <a:xfrm>
                <a:off x="3626140" y="853726"/>
                <a:ext cx="1891721" cy="1828800"/>
              </a:xfrm>
              <a:prstGeom prst="rect">
                <a:avLst/>
              </a:prstGeom>
            </p:spPr>
          </p:pic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2BE4B089-93B6-7D4F-B561-4C4C889C2BBB}"/>
                  </a:ext>
                </a:extLst>
              </p:cNvPr>
              <p:cNvSpPr txBox="1"/>
              <p:nvPr/>
            </p:nvSpPr>
            <p:spPr>
              <a:xfrm>
                <a:off x="4060988" y="849987"/>
                <a:ext cx="44435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rgbClr val="FF0000"/>
                    </a:solidFill>
                  </a:rPr>
                  <a:t>2,297</a:t>
                </a:r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B48A5C9F-6A54-4246-A160-93882609B34B}"/>
                  </a:ext>
                </a:extLst>
              </p:cNvPr>
              <p:cNvSpPr txBox="1"/>
              <p:nvPr/>
            </p:nvSpPr>
            <p:spPr>
              <a:xfrm>
                <a:off x="4989570" y="2387441"/>
                <a:ext cx="44435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rgbClr val="0432FF"/>
                    </a:solidFill>
                  </a:rPr>
                  <a:t>1,962</a:t>
                </a:r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63F625ED-366E-574F-A312-49090C56BC48}"/>
                  </a:ext>
                </a:extLst>
              </p:cNvPr>
              <p:cNvSpPr txBox="1"/>
              <p:nvPr/>
            </p:nvSpPr>
            <p:spPr>
              <a:xfrm>
                <a:off x="4018987" y="2624280"/>
                <a:ext cx="1327559" cy="271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/>
                  <a:t>WT Th1 (expression)</a:t>
                </a: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ABE939C2-2A1D-2446-AA66-1CE354E0507C}"/>
                  </a:ext>
                </a:extLst>
              </p:cNvPr>
              <p:cNvSpPr txBox="1"/>
              <p:nvPr/>
            </p:nvSpPr>
            <p:spPr>
              <a:xfrm rot="16200000">
                <a:off x="2935394" y="1655197"/>
                <a:ext cx="1303318" cy="271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/>
                  <a:t>WT </a:t>
                </a:r>
                <a:r>
                  <a:rPr lang="en-US" sz="800" b="1" dirty="0" err="1"/>
                  <a:t>Tfh</a:t>
                </a:r>
                <a:r>
                  <a:rPr lang="en-US" sz="800" b="1" dirty="0"/>
                  <a:t> (expression)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358B103-C544-C64E-88AD-F035E23DE1F5}"/>
                </a:ext>
              </a:extLst>
            </p:cNvPr>
            <p:cNvGrpSpPr/>
            <p:nvPr/>
          </p:nvGrpSpPr>
          <p:grpSpPr>
            <a:xfrm>
              <a:off x="2213066" y="5954982"/>
              <a:ext cx="1601062" cy="1638489"/>
              <a:chOff x="2607863" y="5905924"/>
              <a:chExt cx="1601062" cy="1638489"/>
            </a:xfrm>
          </p:grpSpPr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B2BB523C-EB7B-6D4C-AE4C-94906DFCCEE0}"/>
                  </a:ext>
                </a:extLst>
              </p:cNvPr>
              <p:cNvSpPr txBox="1"/>
              <p:nvPr/>
            </p:nvSpPr>
            <p:spPr>
              <a:xfrm>
                <a:off x="2761903" y="5905924"/>
                <a:ext cx="1269784" cy="293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 dirty="0"/>
                  <a:t>WT Th1 &gt; WT </a:t>
                </a:r>
                <a:r>
                  <a:rPr lang="en-US" sz="900" b="1" dirty="0" err="1"/>
                  <a:t>Tfh</a:t>
                </a:r>
                <a:endParaRPr lang="en-US" sz="900" b="1" dirty="0"/>
              </a:p>
              <a:p>
                <a:pPr algn="ctr"/>
                <a:r>
                  <a:rPr lang="en-US" sz="900" b="1" dirty="0"/>
                  <a:t>(Th1-associated genes; </a:t>
                </a:r>
                <a:r>
                  <a:rPr lang="en-US" sz="900" b="1" dirty="0">
                    <a:solidFill>
                      <a:srgbClr val="0432FF"/>
                    </a:solidFill>
                  </a:rPr>
                  <a:t>1,962</a:t>
                </a:r>
                <a:r>
                  <a:rPr lang="en-US" sz="900" b="1" dirty="0"/>
                  <a:t>)</a:t>
                </a:r>
              </a:p>
            </p:txBody>
          </p:sp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8B7886B4-FFD5-E24D-B53C-E6ACD1F43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30" b="11478"/>
              <a:stretch/>
            </p:blipFill>
            <p:spPr>
              <a:xfrm>
                <a:off x="2828991" y="6195077"/>
                <a:ext cx="1110549" cy="1074762"/>
              </a:xfrm>
              <a:prstGeom prst="rect">
                <a:avLst/>
              </a:prstGeom>
            </p:spPr>
          </p:pic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0B9B42F-1DC7-A64F-AB21-A751D464A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6210" y="7311921"/>
                <a:ext cx="484033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19C9A10-EB05-1140-93E5-6EF833F2B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2177" y="7311921"/>
                <a:ext cx="484033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BE36FC6-63EB-5345-AE15-DD0C29E9E062}"/>
                  </a:ext>
                </a:extLst>
              </p:cNvPr>
              <p:cNvSpPr txBox="1"/>
              <p:nvPr/>
            </p:nvSpPr>
            <p:spPr>
              <a:xfrm>
                <a:off x="3216345" y="7328969"/>
                <a:ext cx="99258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b="1" dirty="0"/>
                  <a:t>Bcl6</a:t>
                </a:r>
                <a:r>
                  <a:rPr lang="en-US" sz="800" b="1" baseline="30000" dirty="0"/>
                  <a:t>f/f</a:t>
                </a:r>
                <a:r>
                  <a:rPr lang="en-US" sz="800" b="1" dirty="0"/>
                  <a:t> Prdm1</a:t>
                </a:r>
                <a:r>
                  <a:rPr lang="en-US" sz="800" b="1" baseline="30000" dirty="0"/>
                  <a:t>f/f</a:t>
                </a:r>
                <a:r>
                  <a:rPr lang="en-US" sz="800" b="1" dirty="0"/>
                  <a:t> Th1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9082CD77-82AA-AD4B-81CC-FA1F7BAB3651}"/>
                  </a:ext>
                </a:extLst>
              </p:cNvPr>
              <p:cNvSpPr txBox="1"/>
              <p:nvPr/>
            </p:nvSpPr>
            <p:spPr>
              <a:xfrm>
                <a:off x="2740257" y="732896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/>
                  <a:t>WT Th1</a:t>
                </a: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067BE31-191C-EE45-A0D6-FD7668AA301F}"/>
                  </a:ext>
                </a:extLst>
              </p:cNvPr>
              <p:cNvSpPr txBox="1"/>
              <p:nvPr/>
            </p:nvSpPr>
            <p:spPr>
              <a:xfrm rot="16200000">
                <a:off x="2456218" y="6570587"/>
                <a:ext cx="53412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p-value</a:t>
                </a:r>
              </a:p>
            </p:txBody>
          </p: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DEFE46BC-C399-CD49-9D8A-EABBE4BBB9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6766" y="6505634"/>
                <a:ext cx="306764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0A2AB7B-D216-BB4E-874F-A2378B834201}"/>
                  </a:ext>
                </a:extLst>
              </p:cNvPr>
              <p:cNvSpPr txBox="1"/>
              <p:nvPr/>
            </p:nvSpPr>
            <p:spPr>
              <a:xfrm>
                <a:off x="2733959" y="6430045"/>
                <a:ext cx="4347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i="1" dirty="0"/>
                  <a:t>Tbx21</a:t>
                </a:r>
              </a:p>
            </p:txBody>
          </p: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A7120C1E-2C07-7B42-9EA6-29B62DF3F8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83036" y="6579011"/>
                <a:ext cx="227478" cy="125323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4A30F68-AFAE-6A48-A1EA-35E1A89AF1A9}"/>
                  </a:ext>
                </a:extLst>
              </p:cNvPr>
              <p:cNvSpPr txBox="1"/>
              <p:nvPr/>
            </p:nvSpPr>
            <p:spPr>
              <a:xfrm>
                <a:off x="2854182" y="6630835"/>
                <a:ext cx="3145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i="1" dirty="0"/>
                  <a:t>Id2</a:t>
                </a:r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7664776D-950B-C649-83E5-28114B0C82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89306" y="6719258"/>
                <a:ext cx="149666" cy="63452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6C01D48F-E016-9D46-8F80-63820E5620B7}"/>
                  </a:ext>
                </a:extLst>
              </p:cNvPr>
              <p:cNvSpPr txBox="1"/>
              <p:nvPr/>
            </p:nvSpPr>
            <p:spPr>
              <a:xfrm>
                <a:off x="2796473" y="6714236"/>
                <a:ext cx="37221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i="1" dirty="0" err="1"/>
                  <a:t>Rorc</a:t>
                </a:r>
                <a:endParaRPr lang="en-US" sz="800" i="1" dirty="0"/>
              </a:p>
            </p:txBody>
          </p: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D5C2BDBB-DD3A-F041-AE1B-296E1808D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0746" y="6393466"/>
                <a:ext cx="262743" cy="211199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49E2253F-2C68-6B46-9772-5D0F326EE7A6}"/>
                  </a:ext>
                </a:extLst>
              </p:cNvPr>
              <p:cNvSpPr txBox="1"/>
              <p:nvPr/>
            </p:nvSpPr>
            <p:spPr>
              <a:xfrm>
                <a:off x="3633809" y="6532716"/>
                <a:ext cx="43954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i="1" dirty="0"/>
                  <a:t>Gata3</a:t>
                </a:r>
                <a:endParaRPr lang="en-US" sz="800" i="1" dirty="0"/>
              </a:p>
            </p:txBody>
          </p: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5314EE6-A3EB-A347-ADEC-C9BBBD6CE3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83036" y="6533189"/>
                <a:ext cx="269453" cy="73959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A1674A8C-6673-744F-8642-0428FDF53267}"/>
                  </a:ext>
                </a:extLst>
              </p:cNvPr>
              <p:cNvSpPr txBox="1"/>
              <p:nvPr/>
            </p:nvSpPr>
            <p:spPr>
              <a:xfrm>
                <a:off x="2695485" y="6533115"/>
                <a:ext cx="47320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i="1" dirty="0"/>
                  <a:t>Slamf1</a:t>
                </a:r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DB6E51D-D86A-AC41-B4AF-390049032BB0}"/>
                  </a:ext>
                </a:extLst>
              </p:cNvPr>
              <p:cNvSpPr txBox="1"/>
              <p:nvPr/>
            </p:nvSpPr>
            <p:spPr>
              <a:xfrm>
                <a:off x="3629060" y="6169955"/>
                <a:ext cx="36420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432FF"/>
                    </a:solidFill>
                  </a:rPr>
                  <a:t>301</a:t>
                </a:r>
              </a:p>
              <a:p>
                <a:pPr algn="ctr"/>
                <a:r>
                  <a:rPr lang="en-US" sz="600" dirty="0"/>
                  <a:t>(16%)</a:t>
                </a:r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64769456-392F-8440-9358-6883D4FFE105}"/>
                  </a:ext>
                </a:extLst>
              </p:cNvPr>
              <p:cNvSpPr txBox="1"/>
              <p:nvPr/>
            </p:nvSpPr>
            <p:spPr>
              <a:xfrm>
                <a:off x="2835730" y="6169955"/>
                <a:ext cx="44435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432FF"/>
                    </a:solidFill>
                  </a:rPr>
                  <a:t>1,661</a:t>
                </a:r>
              </a:p>
              <a:p>
                <a:pPr algn="ctr"/>
                <a:r>
                  <a:rPr lang="en-US" sz="600" dirty="0"/>
                  <a:t>(84%)</a:t>
                </a: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C465637D-8D0D-4640-A698-93C57E5D2DAF}"/>
                </a:ext>
              </a:extLst>
            </p:cNvPr>
            <p:cNvGrpSpPr/>
            <p:nvPr/>
          </p:nvGrpSpPr>
          <p:grpSpPr>
            <a:xfrm>
              <a:off x="600799" y="5954982"/>
              <a:ext cx="1579350" cy="1638489"/>
              <a:chOff x="600799" y="5954982"/>
              <a:chExt cx="1579350" cy="1638489"/>
            </a:xfrm>
          </p:grpSpPr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14397B7D-99B5-AC4E-BE75-020EFD0F7AE7}"/>
                  </a:ext>
                </a:extLst>
              </p:cNvPr>
              <p:cNvSpPr txBox="1"/>
              <p:nvPr/>
            </p:nvSpPr>
            <p:spPr>
              <a:xfrm>
                <a:off x="788488" y="5954982"/>
                <a:ext cx="1253246" cy="293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 dirty="0"/>
                  <a:t>WT </a:t>
                </a:r>
                <a:r>
                  <a:rPr lang="en-US" sz="900" b="1" dirty="0" err="1"/>
                  <a:t>Tfh</a:t>
                </a:r>
                <a:r>
                  <a:rPr lang="en-US" sz="900" b="1" dirty="0"/>
                  <a:t> &gt; WT Th1</a:t>
                </a:r>
              </a:p>
              <a:p>
                <a:pPr algn="ctr"/>
                <a:r>
                  <a:rPr lang="en-US" sz="900" b="1" dirty="0"/>
                  <a:t>(</a:t>
                </a:r>
                <a:r>
                  <a:rPr lang="en-US" sz="900" b="1" dirty="0" err="1"/>
                  <a:t>Tfh</a:t>
                </a:r>
                <a:r>
                  <a:rPr lang="en-US" sz="900" b="1" dirty="0"/>
                  <a:t>-associated genes; </a:t>
                </a:r>
                <a:r>
                  <a:rPr lang="en-US" sz="900" b="1" dirty="0">
                    <a:solidFill>
                      <a:srgbClr val="FF0000"/>
                    </a:solidFill>
                  </a:rPr>
                  <a:t>2,297</a:t>
                </a:r>
                <a:r>
                  <a:rPr lang="en-US" sz="900" b="1" dirty="0"/>
                  <a:t>)</a:t>
                </a:r>
              </a:p>
            </p:txBody>
          </p:sp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86290718-51CB-BC4B-A539-FA75255E97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539" b="11539"/>
              <a:stretch/>
            </p:blipFill>
            <p:spPr>
              <a:xfrm>
                <a:off x="805908" y="6267376"/>
                <a:ext cx="1117939" cy="1081272"/>
              </a:xfrm>
              <a:prstGeom prst="rect">
                <a:avLst/>
              </a:prstGeom>
            </p:spPr>
          </p:pic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B62C1A7-6442-C74F-9482-AC2F94E1E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6152" y="7360980"/>
                <a:ext cx="484033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50BFFDDC-FEC5-DF4F-B9B2-D7B21F01B0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6453" y="7360980"/>
                <a:ext cx="484033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D8967608-85E8-5E40-AC88-13E327FE5D04}"/>
                  </a:ext>
                </a:extLst>
              </p:cNvPr>
              <p:cNvSpPr txBox="1"/>
              <p:nvPr/>
            </p:nvSpPr>
            <p:spPr>
              <a:xfrm>
                <a:off x="1206805" y="7378027"/>
                <a:ext cx="97334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b="1" dirty="0"/>
                  <a:t>Bcl6</a:t>
                </a:r>
                <a:r>
                  <a:rPr lang="en-US" sz="800" b="1" baseline="30000" dirty="0"/>
                  <a:t>f/f</a:t>
                </a:r>
                <a:r>
                  <a:rPr lang="en-US" sz="800" b="1" dirty="0"/>
                  <a:t> Prdm1</a:t>
                </a:r>
                <a:r>
                  <a:rPr lang="en-US" sz="800" b="1" baseline="30000" dirty="0"/>
                  <a:t>f/f</a:t>
                </a:r>
                <a:r>
                  <a:rPr lang="en-US" sz="800" b="1" dirty="0"/>
                  <a:t> </a:t>
                </a:r>
                <a:r>
                  <a:rPr lang="en-US" sz="800" b="1" dirty="0" err="1"/>
                  <a:t>Tfh</a:t>
                </a:r>
                <a:endParaRPr lang="en-US" sz="800" b="1" dirty="0"/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0F606976-1372-0A45-A7E1-0067D41F43EC}"/>
                  </a:ext>
                </a:extLst>
              </p:cNvPr>
              <p:cNvSpPr txBox="1"/>
              <p:nvPr/>
            </p:nvSpPr>
            <p:spPr>
              <a:xfrm>
                <a:off x="724892" y="7378027"/>
                <a:ext cx="48923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/>
                  <a:t>WT </a:t>
                </a:r>
                <a:r>
                  <a:rPr lang="en-US" sz="800" b="1" dirty="0" err="1"/>
                  <a:t>Tfh</a:t>
                </a:r>
                <a:endParaRPr lang="en-US" sz="800" b="1" dirty="0"/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9AA7C18-94E5-334A-9E9C-D14FAC6374A3}"/>
                  </a:ext>
                </a:extLst>
              </p:cNvPr>
              <p:cNvSpPr txBox="1"/>
              <p:nvPr/>
            </p:nvSpPr>
            <p:spPr>
              <a:xfrm rot="16200000">
                <a:off x="449154" y="6642886"/>
                <a:ext cx="53412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p-value</a:t>
                </a:r>
              </a:p>
            </p:txBody>
          </p: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3DD0A222-9F90-0E41-80EB-BE6ACCF5B0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023" y="7087002"/>
                <a:ext cx="222586" cy="75240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6C5533C2-1C88-C145-AD90-D43AF301A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7701" y="6892630"/>
                <a:ext cx="97185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AD266A7-DF57-C246-9276-5331D0879D61}"/>
                  </a:ext>
                </a:extLst>
              </p:cNvPr>
              <p:cNvSpPr txBox="1"/>
              <p:nvPr/>
            </p:nvSpPr>
            <p:spPr>
              <a:xfrm>
                <a:off x="1755170" y="6814404"/>
                <a:ext cx="32092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/>
                  <a:t>Il7r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0372ED97-963F-0747-98CD-7945F01FA04B}"/>
                  </a:ext>
                </a:extLst>
              </p:cNvPr>
              <p:cNvSpPr txBox="1"/>
              <p:nvPr/>
            </p:nvSpPr>
            <p:spPr>
              <a:xfrm>
                <a:off x="695814" y="6802286"/>
                <a:ext cx="4379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800" i="1" dirty="0"/>
                  <a:t>Pdcd1</a:t>
                </a:r>
                <a:endParaRPr lang="en-US" sz="800" i="1" dirty="0"/>
              </a:p>
            </p:txBody>
          </p: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82156DD7-E1DA-B94C-89F0-CE3750A8E2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8753" y="6589212"/>
                <a:ext cx="251095" cy="334767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1ADB54EC-6B27-C048-B8E3-5CA757FE1D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10149" y="6345345"/>
                <a:ext cx="86395" cy="33141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52B282F4-9CED-1842-BB7D-C74CE37E05F3}"/>
                  </a:ext>
                </a:extLst>
              </p:cNvPr>
              <p:cNvSpPr txBox="1"/>
              <p:nvPr/>
            </p:nvSpPr>
            <p:spPr>
              <a:xfrm>
                <a:off x="1154482" y="6303490"/>
                <a:ext cx="224141" cy="146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600" i="1" dirty="0"/>
                  <a:t>Id3</a:t>
                </a: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7F2E910-C96C-A040-A466-93BEDAA33632}"/>
                  </a:ext>
                </a:extLst>
              </p:cNvPr>
              <p:cNvSpPr txBox="1"/>
              <p:nvPr/>
            </p:nvSpPr>
            <p:spPr>
              <a:xfrm>
                <a:off x="689404" y="7106252"/>
                <a:ext cx="44435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i="1" dirty="0"/>
                  <a:t>Cd200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6CF12445-9C98-A548-867B-793CCA576E4F}"/>
                  </a:ext>
                </a:extLst>
              </p:cNvPr>
              <p:cNvSpPr txBox="1"/>
              <p:nvPr/>
            </p:nvSpPr>
            <p:spPr>
              <a:xfrm>
                <a:off x="787185" y="6872958"/>
                <a:ext cx="34657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i="1" dirty="0" err="1"/>
                  <a:t>Icos</a:t>
                </a:r>
                <a:endParaRPr lang="en-US" sz="800" i="1" dirty="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CAE67C39-9F32-DB4F-9E1E-90F66640679C}"/>
                  </a:ext>
                </a:extLst>
              </p:cNvPr>
              <p:cNvSpPr txBox="1"/>
              <p:nvPr/>
            </p:nvSpPr>
            <p:spPr>
              <a:xfrm>
                <a:off x="772756" y="6955441"/>
                <a:ext cx="36099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i="1" dirty="0"/>
                  <a:t>Tcf7</a:t>
                </a:r>
              </a:p>
            </p:txBody>
          </p: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62801C67-C7F0-894B-8E58-27CE8BECBC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1887" y="6920845"/>
                <a:ext cx="238261" cy="141076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81C4D69C-50EF-B94C-9B1E-405957DE0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1887" y="6696468"/>
                <a:ext cx="299575" cy="293347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5F3CC45E-5036-7C4E-87D8-8C3C575C7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023" y="6952195"/>
                <a:ext cx="216316" cy="156751"/>
              </a:xfrm>
              <a:prstGeom prst="line">
                <a:avLst/>
              </a:prstGeom>
              <a:ln w="31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C6CCFFAD-11D7-B14D-9CEF-F8BA9ABF9EFE}"/>
                  </a:ext>
                </a:extLst>
              </p:cNvPr>
              <p:cNvSpPr txBox="1"/>
              <p:nvPr/>
            </p:nvSpPr>
            <p:spPr>
              <a:xfrm>
                <a:off x="721463" y="7020235"/>
                <a:ext cx="41229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i="1" dirty="0"/>
                  <a:t>Cxcr5</a:t>
                </a: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8DA8179C-35B9-3E4A-B7E6-A3BEE267992F}"/>
                  </a:ext>
                </a:extLst>
              </p:cNvPr>
              <p:cNvSpPr txBox="1"/>
              <p:nvPr/>
            </p:nvSpPr>
            <p:spPr>
              <a:xfrm>
                <a:off x="1616792" y="6242254"/>
                <a:ext cx="36420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FF0000"/>
                    </a:solidFill>
                  </a:rPr>
                  <a:t>269</a:t>
                </a:r>
              </a:p>
              <a:p>
                <a:pPr algn="ctr"/>
                <a:r>
                  <a:rPr lang="en-US" sz="600" dirty="0"/>
                  <a:t>(12%)</a:t>
                </a: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656EA7C6-1B6B-DF41-B07A-B8DEB4067A0B}"/>
                  </a:ext>
                </a:extLst>
              </p:cNvPr>
              <p:cNvSpPr txBox="1"/>
              <p:nvPr/>
            </p:nvSpPr>
            <p:spPr>
              <a:xfrm>
                <a:off x="815732" y="6242254"/>
                <a:ext cx="44435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FF0000"/>
                    </a:solidFill>
                  </a:rPr>
                  <a:t>2,028</a:t>
                </a:r>
              </a:p>
              <a:p>
                <a:pPr algn="ctr"/>
                <a:r>
                  <a:rPr lang="en-US" sz="600" dirty="0"/>
                  <a:t>(88%)</a:t>
                </a: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50BF292-E0C0-2840-97E1-7DCF46DD20EF}"/>
                </a:ext>
              </a:extLst>
            </p:cNvPr>
            <p:cNvGrpSpPr/>
            <p:nvPr/>
          </p:nvGrpSpPr>
          <p:grpSpPr>
            <a:xfrm>
              <a:off x="1325880" y="5644585"/>
              <a:ext cx="224562" cy="252249"/>
              <a:chOff x="3752278" y="1091102"/>
              <a:chExt cx="326280" cy="1281708"/>
            </a:xfrm>
          </p:grpSpPr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2CE03B3A-1D6A-3142-9833-69F5AF78B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2278" y="1092650"/>
                <a:ext cx="0" cy="128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70172E7C-8A28-BB43-BF9A-40DBFA649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2278" y="1091102"/>
                <a:ext cx="3262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2710CC25-10A0-434D-8C18-62ADD1706398}"/>
                </a:ext>
              </a:extLst>
            </p:cNvPr>
            <p:cNvGrpSpPr/>
            <p:nvPr/>
          </p:nvGrpSpPr>
          <p:grpSpPr>
            <a:xfrm>
              <a:off x="2761903" y="5640802"/>
              <a:ext cx="228600" cy="256032"/>
              <a:chOff x="5306768" y="1091101"/>
              <a:chExt cx="289668" cy="1281709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6F497E45-1214-2349-9306-8D781739A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436" y="1092650"/>
                <a:ext cx="0" cy="128016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4A5CFB51-71ED-CE4F-9F78-C83839BEA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768" y="1091101"/>
                <a:ext cx="289668" cy="1549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70525856-47FB-E34D-80C1-74094CDBFD78}"/>
                </a:ext>
              </a:extLst>
            </p:cNvPr>
            <p:cNvSpPr txBox="1"/>
            <p:nvPr/>
          </p:nvSpPr>
          <p:spPr>
            <a:xfrm>
              <a:off x="1393744" y="4977261"/>
              <a:ext cx="4122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i="1" dirty="0"/>
                <a:t>Cxcr5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6FEAD40-8CFE-7942-9279-057EAD0551D5}"/>
                </a:ext>
              </a:extLst>
            </p:cNvPr>
            <p:cNvSpPr txBox="1"/>
            <p:nvPr/>
          </p:nvSpPr>
          <p:spPr>
            <a:xfrm>
              <a:off x="1491526" y="4885539"/>
              <a:ext cx="3145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i="1" dirty="0"/>
                <a:t>Id3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081CC45-BB42-F341-A665-8CB44E7899C2}"/>
                </a:ext>
              </a:extLst>
            </p:cNvPr>
            <p:cNvSpPr txBox="1"/>
            <p:nvPr/>
          </p:nvSpPr>
          <p:spPr>
            <a:xfrm>
              <a:off x="1459466" y="4481038"/>
              <a:ext cx="3465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i="1" dirty="0" err="1"/>
                <a:t>Icos</a:t>
              </a:r>
              <a:endParaRPr lang="en-US" sz="800" i="1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E259D73-42FD-C04F-A9CC-8A8B32E23C8E}"/>
                </a:ext>
              </a:extLst>
            </p:cNvPr>
            <p:cNvSpPr txBox="1"/>
            <p:nvPr/>
          </p:nvSpPr>
          <p:spPr>
            <a:xfrm>
              <a:off x="1445039" y="4650038"/>
              <a:ext cx="36099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i="1" dirty="0"/>
                <a:t>Tcf7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F64957C-ECBF-7C45-90F3-1581BBBE46DC}"/>
                </a:ext>
              </a:extLst>
            </p:cNvPr>
            <p:cNvSpPr txBox="1"/>
            <p:nvPr/>
          </p:nvSpPr>
          <p:spPr>
            <a:xfrm>
              <a:off x="1485115" y="4810951"/>
              <a:ext cx="3209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i="1" dirty="0"/>
                <a:t>Il7r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AC5CBC0-A358-7C47-816F-FD03A06F6754}"/>
                </a:ext>
              </a:extLst>
            </p:cNvPr>
            <p:cNvSpPr txBox="1"/>
            <p:nvPr/>
          </p:nvSpPr>
          <p:spPr>
            <a:xfrm>
              <a:off x="1368095" y="4571714"/>
              <a:ext cx="4379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i="1" dirty="0"/>
                <a:t>Pdcd1</a:t>
              </a:r>
              <a:endParaRPr lang="en-US" sz="800" i="1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8AEFACBA-6169-8F4F-8CC2-98A3150AFF46}"/>
                </a:ext>
              </a:extLst>
            </p:cNvPr>
            <p:cNvSpPr txBox="1"/>
            <p:nvPr/>
          </p:nvSpPr>
          <p:spPr>
            <a:xfrm>
              <a:off x="1361685" y="4732295"/>
              <a:ext cx="4443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i="1" dirty="0"/>
                <a:t>Cd200</a:t>
              </a:r>
            </a:p>
          </p:txBody>
        </p: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47FECE2-F7FF-C348-B120-87E2C89FFD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2846" y="4826561"/>
              <a:ext cx="165164" cy="34613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04688AB-5D1D-5D47-B530-E6F81279EA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2846" y="5056078"/>
              <a:ext cx="255751" cy="74135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D93C7E91-5489-5D4D-BBD1-B3FB73E496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9296" y="4893467"/>
              <a:ext cx="228089" cy="11799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AA08F4A-C883-1543-884B-ECF65F9CF6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9296" y="4975633"/>
              <a:ext cx="346810" cy="73579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94D1CD8-7C40-5F45-B78C-C2518D87E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5479" y="4750528"/>
              <a:ext cx="574772" cy="98553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895449A3-0528-9B42-B8CD-60BC3794A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5479" y="4683274"/>
              <a:ext cx="414445" cy="117699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354B0CD-1D87-5B41-9E85-F748710FD2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2846" y="4606874"/>
              <a:ext cx="634608" cy="183301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2E817C1-3A4F-7F4C-BEFD-19F5C5262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9477" y="5413872"/>
              <a:ext cx="688883" cy="80287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FE351E2-8921-074C-AFDE-1529C60E8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1968" y="5181759"/>
              <a:ext cx="356392" cy="31268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1DA71862-0999-E144-AE1C-6C9C56E6B9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18437" y="5061604"/>
              <a:ext cx="299923" cy="22897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6E051C1-D7C7-2C47-8568-E21F7E1CDD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2470" y="4997998"/>
              <a:ext cx="265890" cy="5975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4B7B53B-6454-394B-96BB-54E338F9D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5625" y="4952355"/>
              <a:ext cx="152735" cy="23469"/>
            </a:xfrm>
            <a:prstGeom prst="line">
              <a:avLst/>
            </a:prstGeom>
            <a:ln w="317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42C6436-1CE0-6340-AC03-2B5253733582}"/>
                </a:ext>
              </a:extLst>
            </p:cNvPr>
            <p:cNvSpPr txBox="1"/>
            <p:nvPr/>
          </p:nvSpPr>
          <p:spPr>
            <a:xfrm>
              <a:off x="2561999" y="4941341"/>
              <a:ext cx="4347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Tbx21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BFBC8A7-AEBD-884D-A23E-CE8B1EE97E26}"/>
                </a:ext>
              </a:extLst>
            </p:cNvPr>
            <p:cNvSpPr txBox="1"/>
            <p:nvPr/>
          </p:nvSpPr>
          <p:spPr>
            <a:xfrm>
              <a:off x="2561999" y="5028657"/>
              <a:ext cx="4732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Slamf1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9E86870C-1200-5646-927F-114DF380FD37}"/>
                </a:ext>
              </a:extLst>
            </p:cNvPr>
            <p:cNvSpPr txBox="1"/>
            <p:nvPr/>
          </p:nvSpPr>
          <p:spPr>
            <a:xfrm>
              <a:off x="2561999" y="5333975"/>
              <a:ext cx="3722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 err="1"/>
                <a:t>Rorc</a:t>
              </a:r>
              <a:endParaRPr lang="en-US" sz="800" i="1" dirty="0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3DDFE85-1904-B843-8A35-F15D2891E1A6}"/>
                </a:ext>
              </a:extLst>
            </p:cNvPr>
            <p:cNvSpPr txBox="1"/>
            <p:nvPr/>
          </p:nvSpPr>
          <p:spPr>
            <a:xfrm>
              <a:off x="2561999" y="5142186"/>
              <a:ext cx="4395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i="1" dirty="0"/>
                <a:t>Gata3</a:t>
              </a:r>
              <a:endParaRPr lang="en-US" sz="800" i="1" dirty="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72092A84-90F9-7E49-82C1-524B0C7A29AC}"/>
                </a:ext>
              </a:extLst>
            </p:cNvPr>
            <p:cNvSpPr txBox="1"/>
            <p:nvPr/>
          </p:nvSpPr>
          <p:spPr>
            <a:xfrm>
              <a:off x="2561999" y="4860759"/>
              <a:ext cx="3145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Id2</a:t>
              </a:r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71B69A6-04BB-FD40-B6EE-DB339A4723E7}"/>
              </a:ext>
            </a:extLst>
          </p:cNvPr>
          <p:cNvGrpSpPr>
            <a:grpSpLocks noChangeAspect="1"/>
          </p:cNvGrpSpPr>
          <p:nvPr/>
        </p:nvGrpSpPr>
        <p:grpSpPr>
          <a:xfrm>
            <a:off x="4497610" y="601920"/>
            <a:ext cx="4378291" cy="4226782"/>
            <a:chOff x="640693" y="520055"/>
            <a:chExt cx="5113140" cy="4936200"/>
          </a:xfrm>
        </p:grpSpPr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60B929B3-DBE6-1A48-A8B1-2BE5134009BD}"/>
                </a:ext>
              </a:extLst>
            </p:cNvPr>
            <p:cNvGrpSpPr/>
            <p:nvPr/>
          </p:nvGrpSpPr>
          <p:grpSpPr>
            <a:xfrm>
              <a:off x="2117112" y="1179815"/>
              <a:ext cx="2200591" cy="4182416"/>
              <a:chOff x="2117112" y="1179815"/>
              <a:chExt cx="2200591" cy="4182416"/>
            </a:xfrm>
          </p:grpSpPr>
          <p:pic>
            <p:nvPicPr>
              <p:cNvPr id="349" name="Picture 348">
                <a:extLst>
                  <a:ext uri="{FF2B5EF4-FFF2-40B4-BE49-F238E27FC236}">
                    <a16:creationId xmlns:a16="http://schemas.microsoft.com/office/drawing/2014/main" id="{0D301EE7-6773-864C-8D7D-0563ADC9A8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560" t="24906" r="28352" b="64217"/>
              <a:stretch/>
            </p:blipFill>
            <p:spPr>
              <a:xfrm>
                <a:off x="2117112" y="4207652"/>
                <a:ext cx="2200590" cy="621638"/>
              </a:xfrm>
              <a:prstGeom prst="rect">
                <a:avLst/>
              </a:prstGeom>
            </p:spPr>
          </p:pic>
          <p:pic>
            <p:nvPicPr>
              <p:cNvPr id="350" name="Picture 349">
                <a:extLst>
                  <a:ext uri="{FF2B5EF4-FFF2-40B4-BE49-F238E27FC236}">
                    <a16:creationId xmlns:a16="http://schemas.microsoft.com/office/drawing/2014/main" id="{009C1C79-7C46-B24B-B8B0-7343545B83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560" t="69109" r="28352" b="21402"/>
              <a:stretch/>
            </p:blipFill>
            <p:spPr>
              <a:xfrm>
                <a:off x="2117112" y="3674997"/>
                <a:ext cx="2200590" cy="542318"/>
              </a:xfrm>
              <a:prstGeom prst="rect">
                <a:avLst/>
              </a:prstGeom>
            </p:spPr>
          </p:pic>
          <p:pic>
            <p:nvPicPr>
              <p:cNvPr id="351" name="Picture 350">
                <a:extLst>
                  <a:ext uri="{FF2B5EF4-FFF2-40B4-BE49-F238E27FC236}">
                    <a16:creationId xmlns:a16="http://schemas.microsoft.com/office/drawing/2014/main" id="{A73A92B9-C02B-5B44-82CC-34E8D3CFE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560" t="57773" r="28352" b="32070"/>
              <a:stretch/>
            </p:blipFill>
            <p:spPr>
              <a:xfrm>
                <a:off x="2117112" y="3116424"/>
                <a:ext cx="2200590" cy="580481"/>
              </a:xfrm>
              <a:prstGeom prst="rect">
                <a:avLst/>
              </a:prstGeom>
            </p:spPr>
          </p:pic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DB101F58-B2BA-8D4B-8AFB-886F9516EB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560" r="28352" b="76244"/>
              <a:stretch/>
            </p:blipFill>
            <p:spPr>
              <a:xfrm>
                <a:off x="2117113" y="1179815"/>
                <a:ext cx="2200589" cy="1357653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9AEC02AB-0136-3D44-8285-67BC6D07D2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560" t="46595" r="28352" b="42969"/>
              <a:stretch/>
            </p:blipFill>
            <p:spPr>
              <a:xfrm>
                <a:off x="2117113" y="2521639"/>
                <a:ext cx="2200590" cy="596414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520F37F5-AEE6-D54B-8D7C-8F1AE59F61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560" t="36274" r="28352" b="54388"/>
              <a:stretch/>
            </p:blipFill>
            <p:spPr>
              <a:xfrm>
                <a:off x="2117112" y="4828545"/>
                <a:ext cx="2200590" cy="533686"/>
              </a:xfrm>
              <a:prstGeom prst="rect">
                <a:avLst/>
              </a:prstGeom>
            </p:spPr>
          </p:pic>
        </p:grp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01CEF296-C942-0641-964F-8F62E565F51D}"/>
                </a:ext>
              </a:extLst>
            </p:cNvPr>
            <p:cNvSpPr txBox="1"/>
            <p:nvPr/>
          </p:nvSpPr>
          <p:spPr>
            <a:xfrm>
              <a:off x="666901" y="2618359"/>
              <a:ext cx="1406284" cy="431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  <a:r>
                <a:rPr lang="en-US" sz="900" dirty="0"/>
                <a:t> Prdm1</a:t>
              </a:r>
              <a:r>
                <a:rPr lang="en-US" sz="900" baseline="30000" dirty="0"/>
                <a:t>f/f</a:t>
              </a:r>
              <a:r>
                <a:rPr lang="en-US" sz="900" dirty="0"/>
                <a:t> </a:t>
              </a:r>
              <a:r>
                <a:rPr lang="en-US" sz="900" dirty="0" err="1"/>
                <a:t>Tfh</a:t>
              </a:r>
              <a:r>
                <a:rPr lang="en-US" sz="900" dirty="0"/>
                <a:t> vs.</a:t>
              </a:r>
            </a:p>
            <a:p>
              <a:pPr algn="r"/>
              <a:r>
                <a:rPr lang="en-US" sz="900" dirty="0"/>
                <a:t>WT </a:t>
              </a:r>
              <a:r>
                <a:rPr lang="en-US" sz="900" dirty="0" err="1"/>
                <a:t>Tfh</a:t>
              </a:r>
              <a:endParaRPr lang="en-US" sz="900" dirty="0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48E83C3E-2289-314F-9624-A355AF86BC5C}"/>
                </a:ext>
              </a:extLst>
            </p:cNvPr>
            <p:cNvSpPr txBox="1"/>
            <p:nvPr/>
          </p:nvSpPr>
          <p:spPr>
            <a:xfrm>
              <a:off x="640693" y="4903109"/>
              <a:ext cx="1432492" cy="431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  <a:r>
                <a:rPr lang="en-US" sz="900" dirty="0"/>
                <a:t> Prdm1</a:t>
              </a:r>
              <a:r>
                <a:rPr lang="en-US" sz="900" baseline="30000" dirty="0"/>
                <a:t>f/f</a:t>
              </a:r>
              <a:r>
                <a:rPr lang="en-US" sz="900" dirty="0"/>
                <a:t> Th1 vs.</a:t>
              </a:r>
            </a:p>
            <a:p>
              <a:pPr algn="r"/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  <a:r>
                <a:rPr lang="en-US" sz="900" dirty="0"/>
                <a:t> Th1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F59AE470-A013-F443-868A-A6C5E58A6538}"/>
                </a:ext>
              </a:extLst>
            </p:cNvPr>
            <p:cNvSpPr txBox="1"/>
            <p:nvPr/>
          </p:nvSpPr>
          <p:spPr>
            <a:xfrm>
              <a:off x="666902" y="3208158"/>
              <a:ext cx="1406284" cy="431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  <a:r>
                <a:rPr lang="en-US" sz="900" dirty="0"/>
                <a:t> Prdm1</a:t>
              </a:r>
              <a:r>
                <a:rPr lang="en-US" sz="900" baseline="30000" dirty="0"/>
                <a:t>f/f</a:t>
              </a:r>
              <a:r>
                <a:rPr lang="en-US" sz="900" dirty="0"/>
                <a:t> </a:t>
              </a:r>
              <a:r>
                <a:rPr lang="en-US" sz="900" dirty="0" err="1"/>
                <a:t>Tfh</a:t>
              </a:r>
              <a:r>
                <a:rPr lang="en-US" sz="900" dirty="0"/>
                <a:t> vs.</a:t>
              </a:r>
            </a:p>
            <a:p>
              <a:pPr algn="r"/>
              <a:r>
                <a:rPr lang="en-US" sz="900" dirty="0"/>
                <a:t>Prdm1</a:t>
              </a:r>
              <a:r>
                <a:rPr lang="en-US" sz="900" baseline="30000" dirty="0"/>
                <a:t>f/f</a:t>
              </a:r>
              <a:r>
                <a:rPr lang="en-US" sz="900" dirty="0"/>
                <a:t> </a:t>
              </a:r>
              <a:r>
                <a:rPr lang="en-US" sz="900" dirty="0" err="1"/>
                <a:t>Tfh</a:t>
              </a:r>
              <a:endParaRPr lang="en-US" sz="900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5C0E26E7-2E4E-D843-AECF-357E4AF5993C}"/>
                </a:ext>
              </a:extLst>
            </p:cNvPr>
            <p:cNvSpPr txBox="1"/>
            <p:nvPr/>
          </p:nvSpPr>
          <p:spPr>
            <a:xfrm>
              <a:off x="640693" y="4296954"/>
              <a:ext cx="1432492" cy="431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  <a:r>
                <a:rPr lang="en-US" sz="900" dirty="0"/>
                <a:t> Prdm1</a:t>
              </a:r>
              <a:r>
                <a:rPr lang="en-US" sz="900" baseline="30000" dirty="0"/>
                <a:t>f/f</a:t>
              </a:r>
              <a:r>
                <a:rPr lang="en-US" sz="900" dirty="0"/>
                <a:t> Th1 vs.</a:t>
              </a:r>
            </a:p>
            <a:p>
              <a:pPr algn="r"/>
              <a:r>
                <a:rPr lang="en-US" sz="900" dirty="0"/>
                <a:t>WT Th1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E34DD581-58C4-2B4C-87D9-361C76D6CBFC}"/>
                </a:ext>
              </a:extLst>
            </p:cNvPr>
            <p:cNvSpPr txBox="1"/>
            <p:nvPr/>
          </p:nvSpPr>
          <p:spPr>
            <a:xfrm>
              <a:off x="1016974" y="2073480"/>
              <a:ext cx="1056210" cy="431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Prdm1</a:t>
              </a:r>
              <a:r>
                <a:rPr lang="en-US" sz="900" baseline="30000" dirty="0"/>
                <a:t>f/f</a:t>
              </a:r>
              <a:r>
                <a:rPr lang="en-US" sz="900" dirty="0"/>
                <a:t> </a:t>
              </a:r>
              <a:r>
                <a:rPr lang="en-US" sz="900" dirty="0" err="1"/>
                <a:t>Tfh</a:t>
              </a:r>
              <a:r>
                <a:rPr lang="en-US" sz="900" dirty="0"/>
                <a:t> vs.</a:t>
              </a:r>
            </a:p>
            <a:p>
              <a:pPr algn="r"/>
              <a:r>
                <a:rPr lang="en-US" sz="900" dirty="0"/>
                <a:t>WT </a:t>
              </a:r>
              <a:r>
                <a:rPr lang="en-US" sz="900" dirty="0" err="1"/>
                <a:t>Tfh</a:t>
              </a:r>
              <a:endParaRPr lang="en-US" sz="900" dirty="0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475E860D-0EDA-4748-BB46-2B14CEFF3F31}"/>
                </a:ext>
              </a:extLst>
            </p:cNvPr>
            <p:cNvSpPr txBox="1"/>
            <p:nvPr/>
          </p:nvSpPr>
          <p:spPr>
            <a:xfrm>
              <a:off x="1125554" y="3735704"/>
              <a:ext cx="947631" cy="431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  <a:r>
                <a:rPr lang="en-US" sz="900" dirty="0"/>
                <a:t> Th1 vs.</a:t>
              </a:r>
            </a:p>
            <a:p>
              <a:pPr algn="r"/>
              <a:r>
                <a:rPr lang="en-US" sz="900" dirty="0"/>
                <a:t>WT Th1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F961B1EE-50E2-3645-9B78-A3A9595CCE3C}"/>
                </a:ext>
              </a:extLst>
            </p:cNvPr>
            <p:cNvSpPr txBox="1"/>
            <p:nvPr/>
          </p:nvSpPr>
          <p:spPr>
            <a:xfrm>
              <a:off x="2709604" y="520055"/>
              <a:ext cx="975413" cy="323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Signatures</a:t>
              </a: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EBC9C811-6744-1349-B83C-27B8641D30C5}"/>
                </a:ext>
              </a:extLst>
            </p:cNvPr>
            <p:cNvGrpSpPr/>
            <p:nvPr/>
          </p:nvGrpSpPr>
          <p:grpSpPr>
            <a:xfrm>
              <a:off x="2191471" y="838480"/>
              <a:ext cx="2011680" cy="83893"/>
              <a:chOff x="1298096" y="7745044"/>
              <a:chExt cx="3912523" cy="182880"/>
            </a:xfrm>
          </p:grpSpPr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D0B6457A-831C-6743-AAC2-2E2F446BA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8096" y="7745044"/>
                <a:ext cx="0" cy="1828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053ECBD0-A848-AE41-B2CA-02DAE557E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8096" y="7745044"/>
                <a:ext cx="391252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1CB2EECB-EFBE-D04A-8D33-1E4F6AC2A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618" y="7745044"/>
                <a:ext cx="1" cy="1828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3F574AA8-E67A-F942-A106-4F1C058779E5}"/>
                </a:ext>
              </a:extLst>
            </p:cNvPr>
            <p:cNvSpPr txBox="1"/>
            <p:nvPr/>
          </p:nvSpPr>
          <p:spPr>
            <a:xfrm>
              <a:off x="2152393" y="917325"/>
              <a:ext cx="432818" cy="305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/>
                <a:t>Tfh</a:t>
              </a:r>
              <a:endParaRPr lang="en-US" sz="1100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3060C7BC-B714-F340-AA45-A457DAA00A31}"/>
                </a:ext>
              </a:extLst>
            </p:cNvPr>
            <p:cNvSpPr txBox="1"/>
            <p:nvPr/>
          </p:nvSpPr>
          <p:spPr>
            <a:xfrm>
              <a:off x="2550845" y="917325"/>
              <a:ext cx="466514" cy="305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Th1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7EEA148D-1963-B14B-AEF1-18EB0258D6D4}"/>
                </a:ext>
              </a:extLst>
            </p:cNvPr>
            <p:cNvSpPr txBox="1"/>
            <p:nvPr/>
          </p:nvSpPr>
          <p:spPr>
            <a:xfrm>
              <a:off x="3376217" y="917325"/>
              <a:ext cx="466514" cy="305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Th2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CC100982-80DF-944D-9393-ACBBC4E3FD2A}"/>
                </a:ext>
              </a:extLst>
            </p:cNvPr>
            <p:cNvSpPr txBox="1"/>
            <p:nvPr/>
          </p:nvSpPr>
          <p:spPr>
            <a:xfrm>
              <a:off x="2921934" y="917325"/>
              <a:ext cx="550756" cy="305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Th17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4D333F05-59AA-8F47-9D01-EF9AC42AB601}"/>
                </a:ext>
              </a:extLst>
            </p:cNvPr>
            <p:cNvSpPr txBox="1"/>
            <p:nvPr/>
          </p:nvSpPr>
          <p:spPr>
            <a:xfrm>
              <a:off x="3753749" y="917325"/>
              <a:ext cx="513317" cy="305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/>
                <a:t>Treg</a:t>
              </a:r>
              <a:endParaRPr lang="en-US" sz="1100" dirty="0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5BB8324-DC59-6847-8695-55CC0DD26258}"/>
                </a:ext>
              </a:extLst>
            </p:cNvPr>
            <p:cNvSpPr txBox="1"/>
            <p:nvPr/>
          </p:nvSpPr>
          <p:spPr>
            <a:xfrm>
              <a:off x="1286551" y="1445452"/>
              <a:ext cx="786634" cy="431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/>
                <a:t>WT </a:t>
              </a:r>
              <a:r>
                <a:rPr lang="en-US" sz="900" dirty="0" err="1"/>
                <a:t>Tfh</a:t>
              </a:r>
              <a:r>
                <a:rPr lang="en-US" sz="900" dirty="0"/>
                <a:t> vs.</a:t>
              </a:r>
            </a:p>
            <a:p>
              <a:pPr algn="r"/>
              <a:r>
                <a:rPr lang="en-US" sz="900" dirty="0"/>
                <a:t>WT Th1</a:t>
              </a:r>
            </a:p>
          </p:txBody>
        </p:sp>
        <p:pic>
          <p:nvPicPr>
            <p:cNvPr id="335" name="Picture 334">
              <a:extLst>
                <a:ext uri="{FF2B5EF4-FFF2-40B4-BE49-F238E27FC236}">
                  <a16:creationId xmlns:a16="http://schemas.microsoft.com/office/drawing/2014/main" id="{8C8AA376-F6D8-644B-AFE8-AF0FCC2D8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5004" t="6753" r="14599" b="68494"/>
            <a:stretch/>
          </p:blipFill>
          <p:spPr>
            <a:xfrm>
              <a:off x="4661058" y="1642017"/>
              <a:ext cx="712960" cy="1414688"/>
            </a:xfrm>
            <a:prstGeom prst="rect">
              <a:avLst/>
            </a:prstGeom>
          </p:spPr>
        </p:pic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DCEE480-04C1-0848-81EB-A2D301CDF20B}"/>
                </a:ext>
              </a:extLst>
            </p:cNvPr>
            <p:cNvSpPr txBox="1"/>
            <p:nvPr/>
          </p:nvSpPr>
          <p:spPr>
            <a:xfrm>
              <a:off x="4530019" y="1327618"/>
              <a:ext cx="975038" cy="323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 – </a:t>
              </a:r>
              <a:r>
                <a:rPr lang="en-US" sz="1200" dirty="0" err="1"/>
                <a:t>pValue</a:t>
              </a:r>
              <a:endParaRPr lang="en-US" sz="1200" dirty="0"/>
            </a:p>
          </p:txBody>
        </p: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6B23A9A9-15F6-0944-ABB9-39B2773687FB}"/>
                </a:ext>
              </a:extLst>
            </p:cNvPr>
            <p:cNvGrpSpPr/>
            <p:nvPr/>
          </p:nvGrpSpPr>
          <p:grpSpPr>
            <a:xfrm>
              <a:off x="4281244" y="3595079"/>
              <a:ext cx="1472589" cy="1185706"/>
              <a:chOff x="4752153" y="4138687"/>
              <a:chExt cx="1472589" cy="1185706"/>
            </a:xfrm>
          </p:grpSpPr>
          <p:pic>
            <p:nvPicPr>
              <p:cNvPr id="344" name="Picture 343">
                <a:extLst>
                  <a:ext uri="{FF2B5EF4-FFF2-40B4-BE49-F238E27FC236}">
                    <a16:creationId xmlns:a16="http://schemas.microsoft.com/office/drawing/2014/main" id="{A87AA6FD-D458-2A44-927E-3715D20433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2967" t="40885" r="14859" b="38369"/>
              <a:stretch/>
            </p:blipFill>
            <p:spPr>
              <a:xfrm>
                <a:off x="4752153" y="4138687"/>
                <a:ext cx="834909" cy="1185706"/>
              </a:xfrm>
              <a:prstGeom prst="rect">
                <a:avLst/>
              </a:prstGeom>
            </p:spPr>
          </p:pic>
          <p:pic>
            <p:nvPicPr>
              <p:cNvPr id="345" name="Picture 344">
                <a:extLst>
                  <a:ext uri="{FF2B5EF4-FFF2-40B4-BE49-F238E27FC236}">
                    <a16:creationId xmlns:a16="http://schemas.microsoft.com/office/drawing/2014/main" id="{FB293E07-FEF3-FC42-9077-D6DE62AEE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823" t="69280" r="14335" b="19941"/>
              <a:stretch/>
            </p:blipFill>
            <p:spPr>
              <a:xfrm>
                <a:off x="5481163" y="4138687"/>
                <a:ext cx="743579" cy="616072"/>
              </a:xfrm>
              <a:prstGeom prst="rect">
                <a:avLst/>
              </a:prstGeom>
            </p:spPr>
          </p:pic>
        </p:grp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96CCBF46-0AE1-7843-BBEF-D865764F8AAA}"/>
                </a:ext>
              </a:extLst>
            </p:cNvPr>
            <p:cNvSpPr txBox="1"/>
            <p:nvPr/>
          </p:nvSpPr>
          <p:spPr>
            <a:xfrm>
              <a:off x="4767357" y="3277886"/>
              <a:ext cx="500362" cy="323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NES</a:t>
              </a: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15D04DCF-008A-9247-9359-EEA1C087FDA9}"/>
                </a:ext>
              </a:extLst>
            </p:cNvPr>
            <p:cNvSpPr/>
            <p:nvPr/>
          </p:nvSpPr>
          <p:spPr>
            <a:xfrm>
              <a:off x="2053090" y="1179815"/>
              <a:ext cx="2288442" cy="4276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A18117A5-A1A9-C143-9C6B-13F82D4E17F1}"/>
                </a:ext>
              </a:extLst>
            </p:cNvPr>
            <p:cNvCxnSpPr>
              <a:cxnSpLocks/>
            </p:cNvCxnSpPr>
            <p:nvPr/>
          </p:nvCxnSpPr>
          <p:spPr>
            <a:xfrm>
              <a:off x="4418576" y="3524742"/>
              <a:ext cx="1197924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69F0C5DF-62C8-2A4B-8300-BF66A4062699}"/>
                </a:ext>
              </a:extLst>
            </p:cNvPr>
            <p:cNvCxnSpPr>
              <a:cxnSpLocks/>
            </p:cNvCxnSpPr>
            <p:nvPr/>
          </p:nvCxnSpPr>
          <p:spPr>
            <a:xfrm>
              <a:off x="4418576" y="1621366"/>
              <a:ext cx="1197924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821EEE41-DB0A-E748-8F9E-3F906F97BB8E}"/>
                </a:ext>
              </a:extLst>
            </p:cNvPr>
            <p:cNvCxnSpPr>
              <a:cxnSpLocks/>
            </p:cNvCxnSpPr>
            <p:nvPr/>
          </p:nvCxnSpPr>
          <p:spPr>
            <a:xfrm>
              <a:off x="4418576" y="3056705"/>
              <a:ext cx="1197924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20B6E563-5D16-5041-BB65-65C9377298A1}"/>
                </a:ext>
              </a:extLst>
            </p:cNvPr>
            <p:cNvCxnSpPr>
              <a:cxnSpLocks/>
            </p:cNvCxnSpPr>
            <p:nvPr/>
          </p:nvCxnSpPr>
          <p:spPr>
            <a:xfrm>
              <a:off x="4418576" y="4780785"/>
              <a:ext cx="1197924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9746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1B9B3D4-AC59-974E-9DA6-175B81338BA2}"/>
              </a:ext>
            </a:extLst>
          </p:cNvPr>
          <p:cNvGrpSpPr/>
          <p:nvPr/>
        </p:nvGrpSpPr>
        <p:grpSpPr>
          <a:xfrm>
            <a:off x="1295452" y="904739"/>
            <a:ext cx="1759457" cy="4446059"/>
            <a:chOff x="907204" y="662359"/>
            <a:chExt cx="1759457" cy="444605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575BC87-3045-5245-A042-749CBFFD2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90" r="75115" b="40381"/>
            <a:stretch/>
          </p:blipFill>
          <p:spPr>
            <a:xfrm>
              <a:off x="953686" y="3751301"/>
              <a:ext cx="1590539" cy="104980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EC757B-49DC-344C-963F-552940A06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4" t="247" r="25140" b="71183"/>
            <a:stretch/>
          </p:blipFill>
          <p:spPr>
            <a:xfrm>
              <a:off x="988043" y="2707338"/>
              <a:ext cx="1534976" cy="10439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4DC55B-29A0-CA49-A7AD-014DD0C9E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1" t="31003" r="50222" b="40099"/>
            <a:stretch/>
          </p:blipFill>
          <p:spPr>
            <a:xfrm>
              <a:off x="954911" y="1672023"/>
              <a:ext cx="1579788" cy="105596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5DA88C-EE91-7540-B392-C624EEB33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446" b="71562"/>
            <a:stretch/>
          </p:blipFill>
          <p:spPr>
            <a:xfrm>
              <a:off x="953686" y="662359"/>
              <a:ext cx="1569333" cy="103916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F3E555-4B65-1145-B036-69876F166583}"/>
                </a:ext>
              </a:extLst>
            </p:cNvPr>
            <p:cNvSpPr txBox="1"/>
            <p:nvPr/>
          </p:nvSpPr>
          <p:spPr>
            <a:xfrm>
              <a:off x="907204" y="4739086"/>
              <a:ext cx="293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WT</a:t>
              </a:r>
            </a:p>
            <a:p>
              <a:pPr algn="ctr"/>
              <a:r>
                <a:rPr lang="en-US" sz="600" b="1" dirty="0" err="1"/>
                <a:t>Tfh</a:t>
              </a:r>
              <a:endParaRPr lang="en-US" sz="6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57B84F-BCF1-4845-9003-C0301E426C2E}"/>
                </a:ext>
              </a:extLst>
            </p:cNvPr>
            <p:cNvSpPr txBox="1"/>
            <p:nvPr/>
          </p:nvSpPr>
          <p:spPr>
            <a:xfrm>
              <a:off x="1700273" y="4739086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Bcl6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/>
                <a:t>Th1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1D5EF2-EBD3-1A45-995E-DFDC114581A0}"/>
                </a:ext>
              </a:extLst>
            </p:cNvPr>
            <p:cNvSpPr txBox="1"/>
            <p:nvPr/>
          </p:nvSpPr>
          <p:spPr>
            <a:xfrm>
              <a:off x="2215897" y="4739086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Bcl6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/>
                <a:t>Prdm1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 err="1"/>
                <a:t>Tfh</a:t>
              </a:r>
              <a:endParaRPr lang="en-US" sz="6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4A1FF8-A647-9F4A-B912-E91B6C178D72}"/>
                </a:ext>
              </a:extLst>
            </p:cNvPr>
            <p:cNvSpPr txBox="1"/>
            <p:nvPr/>
          </p:nvSpPr>
          <p:spPr>
            <a:xfrm>
              <a:off x="1106105" y="4739086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Prdm1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 err="1"/>
                <a:t>Tfh</a:t>
              </a:r>
              <a:endParaRPr lang="en-US" sz="6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18A72-1AB1-E54E-961A-673178E32FC4}"/>
                </a:ext>
              </a:extLst>
            </p:cNvPr>
            <p:cNvSpPr txBox="1"/>
            <p:nvPr/>
          </p:nvSpPr>
          <p:spPr>
            <a:xfrm>
              <a:off x="1457291" y="4739086"/>
              <a:ext cx="303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WT</a:t>
              </a:r>
            </a:p>
            <a:p>
              <a:pPr algn="ctr"/>
              <a:r>
                <a:rPr lang="en-US" sz="600" b="1" dirty="0"/>
                <a:t>Th1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3A57F-091C-D146-B70F-7E275FE04B5D}"/>
                </a:ext>
              </a:extLst>
            </p:cNvPr>
            <p:cNvSpPr txBox="1"/>
            <p:nvPr/>
          </p:nvSpPr>
          <p:spPr>
            <a:xfrm>
              <a:off x="1938449" y="4739086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Bcl6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/>
                <a:t>Prdm1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/>
                <a:t>Th1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1DB719B-423E-3B44-BF42-034B6FC7F8B5}"/>
              </a:ext>
            </a:extLst>
          </p:cNvPr>
          <p:cNvGrpSpPr/>
          <p:nvPr/>
        </p:nvGrpSpPr>
        <p:grpSpPr>
          <a:xfrm>
            <a:off x="3786017" y="805896"/>
            <a:ext cx="4824213" cy="4452569"/>
            <a:chOff x="3781254" y="608870"/>
            <a:chExt cx="4824213" cy="4452569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DBDEBFD-F847-564C-81D5-53FB1C086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6876" y="946639"/>
              <a:ext cx="2540856" cy="41148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000B25-B2F1-994E-BBDF-A5DB1E6FA6D7}"/>
                </a:ext>
              </a:extLst>
            </p:cNvPr>
            <p:cNvSpPr txBox="1"/>
            <p:nvPr/>
          </p:nvSpPr>
          <p:spPr>
            <a:xfrm>
              <a:off x="3781254" y="3444915"/>
              <a:ext cx="113845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00" b="1" dirty="0">
                  <a:solidFill>
                    <a:srgbClr val="FF9300"/>
                  </a:solidFill>
                </a:rPr>
                <a:t>Tcf7, Lef1, </a:t>
              </a:r>
              <a:r>
                <a:rPr lang="en-US" sz="700" b="1" dirty="0" err="1">
                  <a:solidFill>
                    <a:srgbClr val="FF9300"/>
                  </a:solidFill>
                </a:rPr>
                <a:t>Rel</a:t>
              </a:r>
              <a:r>
                <a:rPr lang="en-US" sz="700" b="1" dirty="0">
                  <a:solidFill>
                    <a:srgbClr val="FF9300"/>
                  </a:solidFill>
                </a:rPr>
                <a:t>, Foxp1</a:t>
              </a:r>
            </a:p>
            <a:p>
              <a:pPr algn="r"/>
              <a:r>
                <a:rPr lang="en-US" sz="700" b="1" dirty="0" err="1">
                  <a:solidFill>
                    <a:srgbClr val="FF9300"/>
                  </a:solidFill>
                </a:rPr>
                <a:t>Fos</a:t>
              </a:r>
              <a:r>
                <a:rPr lang="en-US" sz="700" b="1" dirty="0">
                  <a:solidFill>
                    <a:srgbClr val="FF9300"/>
                  </a:solidFill>
                </a:rPr>
                <a:t>, </a:t>
              </a:r>
              <a:r>
                <a:rPr lang="en-US" sz="700" b="1" dirty="0" err="1">
                  <a:solidFill>
                    <a:srgbClr val="FF9300"/>
                  </a:solidFill>
                </a:rPr>
                <a:t>Jund</a:t>
              </a:r>
              <a:r>
                <a:rPr lang="en-US" sz="700" b="1" dirty="0">
                  <a:solidFill>
                    <a:srgbClr val="FF9300"/>
                  </a:solidFill>
                </a:rPr>
                <a:t>, Stat5a</a:t>
              </a:r>
            </a:p>
            <a:p>
              <a:pPr algn="r"/>
              <a:r>
                <a:rPr lang="en-US" sz="700" b="1" dirty="0">
                  <a:solidFill>
                    <a:srgbClr val="FF9300"/>
                  </a:solidFill>
                </a:rPr>
                <a:t>Padi4, </a:t>
              </a:r>
              <a:r>
                <a:rPr lang="en-US" sz="700" b="1" dirty="0" err="1">
                  <a:solidFill>
                    <a:srgbClr val="FF9300"/>
                  </a:solidFill>
                </a:rPr>
                <a:t>Bcor</a:t>
              </a:r>
              <a:r>
                <a:rPr lang="en-US" sz="700" b="1" dirty="0">
                  <a:solidFill>
                    <a:srgbClr val="FF9300"/>
                  </a:solidFill>
                </a:rPr>
                <a:t>, </a:t>
              </a:r>
              <a:r>
                <a:rPr lang="en-US" sz="700" b="1" dirty="0" err="1">
                  <a:solidFill>
                    <a:srgbClr val="FF9300"/>
                  </a:solidFill>
                </a:rPr>
                <a:t>Batf</a:t>
              </a:r>
              <a:endParaRPr lang="en-US" sz="700" b="1" dirty="0">
                <a:solidFill>
                  <a:srgbClr val="FF9300"/>
                </a:solidFill>
              </a:endParaRPr>
            </a:p>
            <a:p>
              <a:pPr algn="r"/>
              <a:r>
                <a:rPr lang="en-US" sz="700" b="1" dirty="0">
                  <a:solidFill>
                    <a:srgbClr val="FF9300"/>
                  </a:solidFill>
                </a:rPr>
                <a:t>Pou2af1, Egr1, Ikzf2, Ikzf4</a:t>
              </a:r>
            </a:p>
            <a:p>
              <a:pPr algn="r"/>
              <a:r>
                <a:rPr lang="en-US" sz="700" b="1" dirty="0" err="1">
                  <a:solidFill>
                    <a:srgbClr val="FF9300"/>
                  </a:solidFill>
                </a:rPr>
                <a:t>Cebpa</a:t>
              </a:r>
              <a:r>
                <a:rPr lang="en-US" sz="700" b="1" dirty="0">
                  <a:solidFill>
                    <a:srgbClr val="FF9300"/>
                  </a:solidFill>
                </a:rPr>
                <a:t>, Irf6, Irf7, </a:t>
              </a:r>
              <a:r>
                <a:rPr lang="en-US" sz="700" b="1" dirty="0" err="1">
                  <a:solidFill>
                    <a:srgbClr val="FF9300"/>
                  </a:solidFill>
                </a:rPr>
                <a:t>Myc</a:t>
              </a:r>
              <a:endParaRPr lang="en-US" sz="700" b="1" dirty="0">
                <a:solidFill>
                  <a:srgbClr val="FF9300"/>
                </a:solidFill>
              </a:endParaRPr>
            </a:p>
            <a:p>
              <a:pPr algn="r"/>
              <a:r>
                <a:rPr lang="en-US" sz="700" b="1" dirty="0" err="1">
                  <a:solidFill>
                    <a:srgbClr val="FF9300"/>
                  </a:solidFill>
                </a:rPr>
                <a:t>Icos</a:t>
              </a:r>
              <a:r>
                <a:rPr lang="en-US" sz="700" b="1" dirty="0">
                  <a:solidFill>
                    <a:srgbClr val="FF9300"/>
                  </a:solidFill>
                </a:rPr>
                <a:t>, Cd200</a:t>
              </a:r>
            </a:p>
            <a:p>
              <a:pPr algn="r"/>
              <a:r>
                <a:rPr lang="en-US" sz="700" b="1" dirty="0">
                  <a:solidFill>
                    <a:srgbClr val="FF9300"/>
                  </a:solidFill>
                </a:rPr>
                <a:t>Cxcr5, Cxcr4</a:t>
              </a:r>
            </a:p>
            <a:p>
              <a:pPr algn="r"/>
              <a:r>
                <a:rPr lang="en-US" sz="700" b="1" dirty="0">
                  <a:solidFill>
                    <a:srgbClr val="FF9300"/>
                  </a:solidFill>
                </a:rPr>
                <a:t>Pdcd1, Sh2d1a</a:t>
              </a:r>
            </a:p>
            <a:p>
              <a:pPr algn="r"/>
              <a:r>
                <a:rPr lang="en-US" sz="700" b="1" dirty="0">
                  <a:solidFill>
                    <a:srgbClr val="FF9300"/>
                  </a:solidFill>
                </a:rPr>
                <a:t>Tnfrsf4 (OX40)</a:t>
              </a:r>
              <a:br>
                <a:rPr lang="en-US" sz="700" b="1" dirty="0">
                  <a:solidFill>
                    <a:srgbClr val="FF9300"/>
                  </a:solidFill>
                </a:rPr>
              </a:br>
              <a:r>
                <a:rPr lang="en-US" sz="700" b="1" dirty="0" err="1">
                  <a:solidFill>
                    <a:srgbClr val="FF9300"/>
                  </a:solidFill>
                </a:rPr>
                <a:t>Btla</a:t>
              </a:r>
              <a:r>
                <a:rPr lang="en-US" sz="700" b="1" dirty="0">
                  <a:solidFill>
                    <a:srgbClr val="FF9300"/>
                  </a:solidFill>
                </a:rPr>
                <a:t>, Il6ra, Il6st,</a:t>
              </a:r>
            </a:p>
            <a:p>
              <a:pPr algn="r"/>
              <a:r>
                <a:rPr lang="en-US" sz="700" b="1" dirty="0">
                  <a:solidFill>
                    <a:srgbClr val="FF9300"/>
                  </a:solidFill>
                </a:rPr>
                <a:t>Cd69, Cd160</a:t>
              </a:r>
            </a:p>
            <a:p>
              <a:pPr algn="r"/>
              <a:r>
                <a:rPr lang="en-US" sz="700" b="1" dirty="0">
                  <a:solidFill>
                    <a:srgbClr val="FF9300"/>
                  </a:solidFill>
                </a:rPr>
                <a:t>Il21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5F5DFA-4409-3448-9567-8C2F5C200E9E}"/>
                </a:ext>
              </a:extLst>
            </p:cNvPr>
            <p:cNvSpPr/>
            <p:nvPr/>
          </p:nvSpPr>
          <p:spPr>
            <a:xfrm>
              <a:off x="3982774" y="929263"/>
              <a:ext cx="933269" cy="846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700" b="1" dirty="0">
                  <a:solidFill>
                    <a:srgbClr val="0432FF"/>
                  </a:solidFill>
                </a:rPr>
                <a:t>Runx2, Runx3, Chd7</a:t>
              </a:r>
            </a:p>
            <a:p>
              <a:pPr algn="r"/>
              <a:r>
                <a:rPr lang="en-US" sz="700" b="1" dirty="0">
                  <a:solidFill>
                    <a:srgbClr val="0432FF"/>
                  </a:solidFill>
                </a:rPr>
                <a:t>Tbx21, Gata3, </a:t>
              </a:r>
              <a:r>
                <a:rPr lang="en-US" sz="700" b="1" dirty="0" err="1">
                  <a:solidFill>
                    <a:srgbClr val="0432FF"/>
                  </a:solidFill>
                </a:rPr>
                <a:t>Maf</a:t>
              </a:r>
              <a:endParaRPr lang="en-US" sz="700" b="1" dirty="0">
                <a:solidFill>
                  <a:srgbClr val="0432FF"/>
                </a:solidFill>
              </a:endParaRPr>
            </a:p>
            <a:p>
              <a:pPr algn="r"/>
              <a:r>
                <a:rPr lang="en-US" sz="700" b="1" dirty="0">
                  <a:solidFill>
                    <a:srgbClr val="0432FF"/>
                  </a:solidFill>
                </a:rPr>
                <a:t>Smad7, Brca1, Brca2</a:t>
              </a:r>
            </a:p>
            <a:p>
              <a:pPr algn="r"/>
              <a:r>
                <a:rPr lang="en-US" sz="700" b="1" dirty="0">
                  <a:solidFill>
                    <a:srgbClr val="0432FF"/>
                  </a:solidFill>
                </a:rPr>
                <a:t>Il2ra, Il2rb</a:t>
              </a:r>
            </a:p>
            <a:p>
              <a:pPr algn="r"/>
              <a:r>
                <a:rPr lang="en-US" sz="700" b="1" dirty="0">
                  <a:solidFill>
                    <a:srgbClr val="0432FF"/>
                  </a:solidFill>
                </a:rPr>
                <a:t>Il12rb1, Ifngr1</a:t>
              </a:r>
            </a:p>
            <a:p>
              <a:pPr algn="r"/>
              <a:r>
                <a:rPr lang="en-US" sz="700" b="1" dirty="0">
                  <a:solidFill>
                    <a:srgbClr val="0432FF"/>
                  </a:solidFill>
                </a:rPr>
                <a:t>Itga4, Itgb7</a:t>
              </a:r>
            </a:p>
            <a:p>
              <a:pPr algn="r"/>
              <a:r>
                <a:rPr lang="en-US" sz="700" b="1" dirty="0" err="1">
                  <a:solidFill>
                    <a:srgbClr val="0432FF"/>
                  </a:solidFill>
                </a:rPr>
                <a:t>Selplg</a:t>
              </a:r>
              <a:r>
                <a:rPr lang="en-US" sz="700" b="1" dirty="0">
                  <a:solidFill>
                    <a:srgbClr val="0432FF"/>
                  </a:solidFill>
                </a:rPr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18792A-B4AE-DC4A-A65F-AD259C3A4C65}"/>
                </a:ext>
              </a:extLst>
            </p:cNvPr>
            <p:cNvSpPr txBox="1"/>
            <p:nvPr/>
          </p:nvSpPr>
          <p:spPr>
            <a:xfrm>
              <a:off x="4178341" y="1857364"/>
              <a:ext cx="737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00" b="1" dirty="0">
                  <a:solidFill>
                    <a:srgbClr val="01B5EE"/>
                  </a:solidFill>
                </a:rPr>
                <a:t>Id2, </a:t>
              </a:r>
              <a:r>
                <a:rPr lang="en-US" sz="700" b="1" dirty="0" err="1">
                  <a:solidFill>
                    <a:srgbClr val="01B5EE"/>
                  </a:solidFill>
                </a:rPr>
                <a:t>Rorc</a:t>
              </a:r>
              <a:r>
                <a:rPr lang="en-US" sz="700" b="1" dirty="0">
                  <a:solidFill>
                    <a:srgbClr val="01B5EE"/>
                  </a:solidFill>
                </a:rPr>
                <a:t>, Zeb2</a:t>
              </a:r>
            </a:p>
            <a:p>
              <a:pPr algn="r"/>
              <a:r>
                <a:rPr lang="en-US" sz="700" b="1" dirty="0">
                  <a:solidFill>
                    <a:srgbClr val="01B5EE"/>
                  </a:solidFill>
                </a:rPr>
                <a:t>Slamf1, Ly6c2</a:t>
              </a:r>
            </a:p>
            <a:p>
              <a:pPr algn="r"/>
              <a:r>
                <a:rPr lang="en-US" sz="700" b="1" dirty="0" err="1">
                  <a:solidFill>
                    <a:srgbClr val="01B5EE"/>
                  </a:solidFill>
                </a:rPr>
                <a:t>Fasl</a:t>
              </a:r>
              <a:r>
                <a:rPr lang="en-US" sz="700" b="1" dirty="0">
                  <a:solidFill>
                    <a:srgbClr val="01B5EE"/>
                  </a:solidFill>
                </a:rPr>
                <a:t>, Itgb2</a:t>
              </a:r>
            </a:p>
            <a:p>
              <a:pPr algn="r"/>
              <a:r>
                <a:rPr lang="en-US" sz="700" b="1" dirty="0" err="1">
                  <a:solidFill>
                    <a:srgbClr val="01B5EE"/>
                  </a:solidFill>
                </a:rPr>
                <a:t>Ifng</a:t>
              </a:r>
              <a:endParaRPr lang="en-US" sz="700" b="1" dirty="0">
                <a:solidFill>
                  <a:srgbClr val="01B5EE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EDB61C-C330-F14D-BA4D-E824966A9911}"/>
                </a:ext>
              </a:extLst>
            </p:cNvPr>
            <p:cNvSpPr txBox="1"/>
            <p:nvPr/>
          </p:nvSpPr>
          <p:spPr>
            <a:xfrm>
              <a:off x="3978424" y="2662409"/>
              <a:ext cx="941283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00" b="1" dirty="0">
                  <a:solidFill>
                    <a:srgbClr val="FF0000"/>
                  </a:solidFill>
                </a:rPr>
                <a:t>Id3, Foxo1, </a:t>
              </a:r>
              <a:r>
                <a:rPr lang="en-US" sz="700" b="1" dirty="0" err="1">
                  <a:solidFill>
                    <a:srgbClr val="FF0000"/>
                  </a:solidFill>
                </a:rPr>
                <a:t>Fosb</a:t>
              </a:r>
              <a:endParaRPr lang="en-US" sz="700" b="1" dirty="0">
                <a:solidFill>
                  <a:srgbClr val="FF0000"/>
                </a:solidFill>
              </a:endParaRPr>
            </a:p>
            <a:p>
              <a:pPr algn="r"/>
              <a:r>
                <a:rPr lang="en-US" sz="700" b="1" dirty="0">
                  <a:solidFill>
                    <a:srgbClr val="FF0000"/>
                  </a:solidFill>
                </a:rPr>
                <a:t>Tcf12, Nfkb2, Nfe2l2</a:t>
              </a:r>
            </a:p>
            <a:p>
              <a:pPr algn="r"/>
              <a:r>
                <a:rPr lang="en-US" sz="700" b="1" dirty="0">
                  <a:solidFill>
                    <a:srgbClr val="FF0000"/>
                  </a:solidFill>
                </a:rPr>
                <a:t>Tnfsf8 (CD30L)</a:t>
              </a:r>
            </a:p>
            <a:p>
              <a:pPr algn="r"/>
              <a:r>
                <a:rPr lang="en-US" sz="700" b="1" dirty="0">
                  <a:solidFill>
                    <a:srgbClr val="FF0000"/>
                  </a:solidFill>
                </a:rPr>
                <a:t>Ccr7, Slamf6</a:t>
              </a:r>
            </a:p>
            <a:p>
              <a:pPr algn="r"/>
              <a:r>
                <a:rPr lang="en-US" sz="700" b="1" dirty="0" err="1">
                  <a:solidFill>
                    <a:srgbClr val="FF0000"/>
                  </a:solidFill>
                </a:rPr>
                <a:t>Tnf</a:t>
              </a:r>
              <a:r>
                <a:rPr lang="en-US" sz="700" b="1" dirty="0">
                  <a:solidFill>
                    <a:srgbClr val="FF0000"/>
                  </a:solidFill>
                </a:rPr>
                <a:t>, </a:t>
              </a:r>
              <a:r>
                <a:rPr lang="en-US" sz="700" b="1" dirty="0" err="1">
                  <a:solidFill>
                    <a:srgbClr val="FF0000"/>
                  </a:solidFill>
                </a:rPr>
                <a:t>Lta</a:t>
              </a:r>
              <a:endParaRPr 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2EE97B-DA04-E342-9A49-19349B42A135}"/>
                </a:ext>
              </a:extLst>
            </p:cNvPr>
            <p:cNvSpPr/>
            <p:nvPr/>
          </p:nvSpPr>
          <p:spPr>
            <a:xfrm>
              <a:off x="7458999" y="1263062"/>
              <a:ext cx="9541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rgbClr val="0432FF"/>
                  </a:solidFill>
                </a:rPr>
                <a:t>Group I (872)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387970-B8E1-4249-9553-9E9F71D8C80D}"/>
                </a:ext>
              </a:extLst>
            </p:cNvPr>
            <p:cNvSpPr/>
            <p:nvPr/>
          </p:nvSpPr>
          <p:spPr>
            <a:xfrm>
              <a:off x="7458999" y="2133077"/>
              <a:ext cx="99097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rgbClr val="01B5EE"/>
                  </a:solidFill>
                </a:rPr>
                <a:t>Group II (815)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A9A6CA-B901-3D4D-94A6-46D5A5554F4A}"/>
                </a:ext>
              </a:extLst>
            </p:cNvPr>
            <p:cNvSpPr/>
            <p:nvPr/>
          </p:nvSpPr>
          <p:spPr>
            <a:xfrm>
              <a:off x="7458999" y="2929361"/>
              <a:ext cx="102784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Group III (718)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093DCA-18B1-8B4E-9A19-C68EA0C27C6A}"/>
                </a:ext>
              </a:extLst>
            </p:cNvPr>
            <p:cNvSpPr/>
            <p:nvPr/>
          </p:nvSpPr>
          <p:spPr>
            <a:xfrm>
              <a:off x="7458999" y="3999814"/>
              <a:ext cx="114646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rgbClr val="FF9300"/>
                  </a:solidFill>
                </a:rPr>
                <a:t>Group IV (1,318)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75A517-D271-924B-A12A-6ACAE98D77AD}"/>
                </a:ext>
              </a:extLst>
            </p:cNvPr>
            <p:cNvGrpSpPr/>
            <p:nvPr/>
          </p:nvGrpSpPr>
          <p:grpSpPr>
            <a:xfrm>
              <a:off x="7437414" y="946683"/>
              <a:ext cx="54864" cy="894368"/>
              <a:chOff x="6831552" y="1684476"/>
              <a:chExt cx="104687" cy="743803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4FF9E94-A663-4746-A83E-88D2B4DA0ECA}"/>
                  </a:ext>
                </a:extLst>
              </p:cNvPr>
              <p:cNvCxnSpPr/>
              <p:nvPr/>
            </p:nvCxnSpPr>
            <p:spPr>
              <a:xfrm>
                <a:off x="6831552" y="1684476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8D78614-8913-D448-942E-4086BBFDDD23}"/>
                  </a:ext>
                </a:extLst>
              </p:cNvPr>
              <p:cNvCxnSpPr/>
              <p:nvPr/>
            </p:nvCxnSpPr>
            <p:spPr>
              <a:xfrm flipH="1">
                <a:off x="6931662" y="1684476"/>
                <a:ext cx="4577" cy="74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8FC6D71-A479-BB40-B72C-EA15C87CA3FD}"/>
                  </a:ext>
                </a:extLst>
              </p:cNvPr>
              <p:cNvCxnSpPr/>
              <p:nvPr/>
            </p:nvCxnSpPr>
            <p:spPr>
              <a:xfrm>
                <a:off x="6831552" y="2428279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4A1E309-DC6B-E843-83A8-1649B07A5C5C}"/>
                </a:ext>
              </a:extLst>
            </p:cNvPr>
            <p:cNvGrpSpPr/>
            <p:nvPr/>
          </p:nvGrpSpPr>
          <p:grpSpPr>
            <a:xfrm>
              <a:off x="7437414" y="1867360"/>
              <a:ext cx="54864" cy="802571"/>
              <a:chOff x="6831552" y="1684476"/>
              <a:chExt cx="104687" cy="743803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C290B5D-4060-BE4B-8C80-90FF8FD03C98}"/>
                  </a:ext>
                </a:extLst>
              </p:cNvPr>
              <p:cNvCxnSpPr/>
              <p:nvPr/>
            </p:nvCxnSpPr>
            <p:spPr>
              <a:xfrm>
                <a:off x="6831552" y="1684476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9AB66E4-4C2D-054F-A2D0-3DACA5BAE745}"/>
                  </a:ext>
                </a:extLst>
              </p:cNvPr>
              <p:cNvCxnSpPr/>
              <p:nvPr/>
            </p:nvCxnSpPr>
            <p:spPr>
              <a:xfrm flipH="1">
                <a:off x="6931662" y="1684476"/>
                <a:ext cx="4577" cy="74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B44A4FD-1551-754E-888E-AECE40B037D7}"/>
                  </a:ext>
                </a:extLst>
              </p:cNvPr>
              <p:cNvCxnSpPr/>
              <p:nvPr/>
            </p:nvCxnSpPr>
            <p:spPr>
              <a:xfrm>
                <a:off x="6831552" y="2428279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7B62150-BB61-9345-9D91-03527826D5C0}"/>
                </a:ext>
              </a:extLst>
            </p:cNvPr>
            <p:cNvGrpSpPr/>
            <p:nvPr/>
          </p:nvGrpSpPr>
          <p:grpSpPr>
            <a:xfrm>
              <a:off x="7437414" y="2710528"/>
              <a:ext cx="54864" cy="708803"/>
              <a:chOff x="6831552" y="1684476"/>
              <a:chExt cx="104687" cy="743803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A106357-ABAA-874C-88AA-D1082A8DD157}"/>
                  </a:ext>
                </a:extLst>
              </p:cNvPr>
              <p:cNvCxnSpPr/>
              <p:nvPr/>
            </p:nvCxnSpPr>
            <p:spPr>
              <a:xfrm>
                <a:off x="6831552" y="1684476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5D52B88-85AF-BF47-9988-09E99BC5B39A}"/>
                  </a:ext>
                </a:extLst>
              </p:cNvPr>
              <p:cNvCxnSpPr/>
              <p:nvPr/>
            </p:nvCxnSpPr>
            <p:spPr>
              <a:xfrm flipH="1">
                <a:off x="6931662" y="1684476"/>
                <a:ext cx="4577" cy="74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08B6E38-8476-2F4F-81B4-584AE6D9D3E1}"/>
                  </a:ext>
                </a:extLst>
              </p:cNvPr>
              <p:cNvCxnSpPr/>
              <p:nvPr/>
            </p:nvCxnSpPr>
            <p:spPr>
              <a:xfrm>
                <a:off x="6831552" y="2428279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BD1ADD0-7733-4D47-A363-3123B24EF837}"/>
                </a:ext>
              </a:extLst>
            </p:cNvPr>
            <p:cNvGrpSpPr/>
            <p:nvPr/>
          </p:nvGrpSpPr>
          <p:grpSpPr>
            <a:xfrm>
              <a:off x="7437413" y="3455167"/>
              <a:ext cx="54864" cy="1371600"/>
              <a:chOff x="6831552" y="1684476"/>
              <a:chExt cx="104687" cy="74380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D04D21D-7E9F-E941-8112-42F2FEF75AA4}"/>
                  </a:ext>
                </a:extLst>
              </p:cNvPr>
              <p:cNvCxnSpPr/>
              <p:nvPr/>
            </p:nvCxnSpPr>
            <p:spPr>
              <a:xfrm>
                <a:off x="6831552" y="1684476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A826577-3F9F-0C48-B80D-A0D6DCCD2898}"/>
                  </a:ext>
                </a:extLst>
              </p:cNvPr>
              <p:cNvCxnSpPr/>
              <p:nvPr/>
            </p:nvCxnSpPr>
            <p:spPr>
              <a:xfrm flipH="1">
                <a:off x="6931662" y="1684476"/>
                <a:ext cx="4577" cy="74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014B78C-90A9-D548-B504-F03C902E2E33}"/>
                  </a:ext>
                </a:extLst>
              </p:cNvPr>
              <p:cNvCxnSpPr/>
              <p:nvPr/>
            </p:nvCxnSpPr>
            <p:spPr>
              <a:xfrm>
                <a:off x="6831552" y="2428279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7D67C9-D0F8-2C4D-8211-0B150E82C06D}"/>
                </a:ext>
              </a:extLst>
            </p:cNvPr>
            <p:cNvSpPr txBox="1"/>
            <p:nvPr/>
          </p:nvSpPr>
          <p:spPr>
            <a:xfrm>
              <a:off x="4875812" y="701203"/>
              <a:ext cx="44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WT</a:t>
              </a:r>
            </a:p>
            <a:p>
              <a:pPr algn="ctr"/>
              <a:r>
                <a:rPr lang="en-US" sz="600" b="1" dirty="0" err="1"/>
                <a:t>Tfh</a:t>
              </a:r>
              <a:endParaRPr lang="en-US" sz="6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99927B-29E5-DE44-8479-70B482C2EC85}"/>
                </a:ext>
              </a:extLst>
            </p:cNvPr>
            <p:cNvSpPr txBox="1"/>
            <p:nvPr/>
          </p:nvSpPr>
          <p:spPr>
            <a:xfrm>
              <a:off x="6120671" y="701203"/>
              <a:ext cx="44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Bcl6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/>
                <a:t>Th1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C01964-3467-AC4F-BE11-E69F8B7CEDDD}"/>
                </a:ext>
              </a:extLst>
            </p:cNvPr>
            <p:cNvSpPr txBox="1"/>
            <p:nvPr/>
          </p:nvSpPr>
          <p:spPr>
            <a:xfrm>
              <a:off x="6950577" y="608870"/>
              <a:ext cx="448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Bcl6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/>
                <a:t>Prdm1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 err="1"/>
                <a:t>Tfh</a:t>
              </a:r>
              <a:endParaRPr lang="en-US" sz="6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0B2C7-1396-6748-9633-E4B376E57FC6}"/>
                </a:ext>
              </a:extLst>
            </p:cNvPr>
            <p:cNvSpPr txBox="1"/>
            <p:nvPr/>
          </p:nvSpPr>
          <p:spPr>
            <a:xfrm>
              <a:off x="5290765" y="701203"/>
              <a:ext cx="44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Prdm1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 err="1"/>
                <a:t>Tfh</a:t>
              </a:r>
              <a:endParaRPr lang="en-US" sz="6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BCFA9E-A2A3-5743-932C-9A5CAE607AA1}"/>
                </a:ext>
              </a:extLst>
            </p:cNvPr>
            <p:cNvSpPr txBox="1"/>
            <p:nvPr/>
          </p:nvSpPr>
          <p:spPr>
            <a:xfrm>
              <a:off x="5705718" y="701203"/>
              <a:ext cx="44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WT</a:t>
              </a:r>
            </a:p>
            <a:p>
              <a:pPr algn="ctr"/>
              <a:r>
                <a:rPr lang="en-US" sz="600" b="1" dirty="0"/>
                <a:t>Th1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611D17-5F55-544C-8B7A-43600F530375}"/>
                </a:ext>
              </a:extLst>
            </p:cNvPr>
            <p:cNvSpPr txBox="1"/>
            <p:nvPr/>
          </p:nvSpPr>
          <p:spPr>
            <a:xfrm>
              <a:off x="6535624" y="608870"/>
              <a:ext cx="448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/>
                <a:t>Bcl6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/>
                <a:t>Prdm1</a:t>
              </a:r>
              <a:r>
                <a:rPr lang="en-US" sz="600" b="1" baseline="30000" dirty="0"/>
                <a:t>f/f</a:t>
              </a:r>
            </a:p>
            <a:p>
              <a:pPr algn="ctr"/>
              <a:r>
                <a:rPr lang="en-US" sz="600" b="1" dirty="0"/>
                <a:t>Th1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BBD44A4-D85C-B94D-8B41-189CD3C9A3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3274" y="886517"/>
              <a:ext cx="0" cy="6115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B22514D-8846-3F46-9048-8EAE02A2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7594" y="886517"/>
              <a:ext cx="0" cy="6115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CCAAA08-5C15-6A45-8D6E-DFC8A6C97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5089" y="886517"/>
              <a:ext cx="0" cy="6115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912E8D-EE36-DA4F-87F7-521D0316C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9409" y="886517"/>
              <a:ext cx="0" cy="6115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6B98EE2-3774-B14E-B97F-EAEAEBA59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730" y="886517"/>
              <a:ext cx="0" cy="6115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8698241-BB69-AA41-9F91-21DEFF102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8051" y="886517"/>
              <a:ext cx="0" cy="6115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835369A-C3F7-0E42-A4F6-322636F15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9197" y="886517"/>
              <a:ext cx="0" cy="6115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70C151E-185C-4643-ADEE-EF3B4252A1E6}"/>
              </a:ext>
            </a:extLst>
          </p:cNvPr>
          <p:cNvSpPr txBox="1"/>
          <p:nvPr/>
        </p:nvSpPr>
        <p:spPr>
          <a:xfrm>
            <a:off x="1341934" y="658984"/>
            <a:ext cx="182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K</a:t>
            </a:r>
            <a:r>
              <a:rPr lang="en-US" sz="1200" dirty="0"/>
              <a:t>-means Clustering (K=10)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79C75F-2322-164B-ABB7-3D574707F3AE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Clustering Analyses of Gene Expression Changes in </a:t>
            </a:r>
            <a:r>
              <a:rPr lang="en-US" sz="1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Deficient CD4 T Cells</a:t>
            </a:r>
            <a:endParaRPr lang="en-US" sz="17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97A76-6149-F94E-AF8C-6E2783FA3279}"/>
              </a:ext>
            </a:extLst>
          </p:cNvPr>
          <p:cNvSpPr/>
          <p:nvPr/>
        </p:nvSpPr>
        <p:spPr>
          <a:xfrm>
            <a:off x="40697" y="5370559"/>
            <a:ext cx="84509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Malgun Gothic" panose="020B0503020000020004" pitchFamily="34" charset="-127"/>
                <a:cs typeface="Times New Roman (Body CS)" panose="02020603050405020304" pitchFamily="18" charset="0"/>
              </a:rPr>
              <a:t>K-means clustering readily separated four gene expression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8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0D7B452-8E0F-4441-9FFD-E4FDB15472DA}"/>
              </a:ext>
            </a:extLst>
          </p:cNvPr>
          <p:cNvGrpSpPr/>
          <p:nvPr/>
        </p:nvGrpSpPr>
        <p:grpSpPr>
          <a:xfrm>
            <a:off x="1945625" y="915092"/>
            <a:ext cx="3290961" cy="1815823"/>
            <a:chOff x="849368" y="658161"/>
            <a:chExt cx="3290961" cy="18158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5ABA13-ACBB-6649-BC8A-CD3146327298}"/>
                </a:ext>
              </a:extLst>
            </p:cNvPr>
            <p:cNvSpPr txBox="1"/>
            <p:nvPr/>
          </p:nvSpPr>
          <p:spPr>
            <a:xfrm>
              <a:off x="956779" y="658161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Bcl6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DE14B0-B748-9744-A0F6-E873AD17ABDE}"/>
                </a:ext>
              </a:extLst>
            </p:cNvPr>
            <p:cNvSpPr txBox="1"/>
            <p:nvPr/>
          </p:nvSpPr>
          <p:spPr>
            <a:xfrm>
              <a:off x="1768626" y="883888"/>
              <a:ext cx="9428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Bcl6-i genes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C74F1CA-BF45-0940-BDEE-75FFAC171322}"/>
                </a:ext>
              </a:extLst>
            </p:cNvPr>
            <p:cNvCxnSpPr/>
            <p:nvPr/>
          </p:nvCxnSpPr>
          <p:spPr>
            <a:xfrm>
              <a:off x="849368" y="1257916"/>
              <a:ext cx="738241" cy="1"/>
            </a:xfrm>
            <a:prstGeom prst="line">
              <a:avLst/>
            </a:prstGeom>
            <a:ln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76C77D1-B563-784F-9DE0-2B42A0BF964B}"/>
                </a:ext>
              </a:extLst>
            </p:cNvPr>
            <p:cNvCxnSpPr/>
            <p:nvPr/>
          </p:nvCxnSpPr>
          <p:spPr>
            <a:xfrm flipV="1">
              <a:off x="1389694" y="1068499"/>
              <a:ext cx="274320" cy="0"/>
            </a:xfrm>
            <a:prstGeom prst="line">
              <a:avLst/>
            </a:prstGeom>
            <a:ln>
              <a:solidFill>
                <a:srgbClr val="0432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86EB0B-236D-CE40-8C5D-620868940928}"/>
                </a:ext>
              </a:extLst>
            </p:cNvPr>
            <p:cNvCxnSpPr/>
            <p:nvPr/>
          </p:nvCxnSpPr>
          <p:spPr>
            <a:xfrm>
              <a:off x="1389694" y="1075037"/>
              <a:ext cx="0" cy="182880"/>
            </a:xfrm>
            <a:prstGeom prst="line">
              <a:avLst/>
            </a:prstGeom>
            <a:ln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D0AC1-E363-5745-9EC1-EF2403C68E62}"/>
                </a:ext>
              </a:extLst>
            </p:cNvPr>
            <p:cNvCxnSpPr/>
            <p:nvPr/>
          </p:nvCxnSpPr>
          <p:spPr>
            <a:xfrm>
              <a:off x="1087898" y="1195755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4B71EA-F758-044D-A946-10E49988431C}"/>
                </a:ext>
              </a:extLst>
            </p:cNvPr>
            <p:cNvCxnSpPr>
              <a:cxnSpLocks/>
            </p:cNvCxnSpPr>
            <p:nvPr/>
          </p:nvCxnSpPr>
          <p:spPr>
            <a:xfrm>
              <a:off x="1179338" y="905764"/>
              <a:ext cx="0" cy="28999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AA8135-3368-9F44-A2D9-F10416D427A0}"/>
                </a:ext>
              </a:extLst>
            </p:cNvPr>
            <p:cNvSpPr/>
            <p:nvPr/>
          </p:nvSpPr>
          <p:spPr>
            <a:xfrm>
              <a:off x="1680692" y="922236"/>
              <a:ext cx="1091067" cy="534470"/>
            </a:xfrm>
            <a:prstGeom prst="rect">
              <a:avLst/>
            </a:prstGeom>
            <a:noFill/>
            <a:ln>
              <a:solidFill>
                <a:srgbClr val="0432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F5FF97-BEBB-1043-B897-0AEE9329CE7D}"/>
                </a:ext>
              </a:extLst>
            </p:cNvPr>
            <p:cNvSpPr txBox="1"/>
            <p:nvPr/>
          </p:nvSpPr>
          <p:spPr>
            <a:xfrm>
              <a:off x="1908987" y="674633"/>
              <a:ext cx="662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Group I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270D169-5AEF-AA4D-A534-5FAE106829B5}"/>
                </a:ext>
              </a:extLst>
            </p:cNvPr>
            <p:cNvCxnSpPr/>
            <p:nvPr/>
          </p:nvCxnSpPr>
          <p:spPr>
            <a:xfrm>
              <a:off x="1930914" y="1932355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1C1A9A6-6913-7D4F-8BA4-DAB70E610F48}"/>
                </a:ext>
              </a:extLst>
            </p:cNvPr>
            <p:cNvCxnSpPr>
              <a:cxnSpLocks/>
            </p:cNvCxnSpPr>
            <p:nvPr/>
          </p:nvCxnSpPr>
          <p:spPr>
            <a:xfrm>
              <a:off x="2022354" y="1385189"/>
              <a:ext cx="0" cy="5471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CD5FFD-4F7E-C44D-A913-079CBDE3E60A}"/>
                </a:ext>
              </a:extLst>
            </p:cNvPr>
            <p:cNvSpPr txBox="1"/>
            <p:nvPr/>
          </p:nvSpPr>
          <p:spPr>
            <a:xfrm>
              <a:off x="1843047" y="1156137"/>
              <a:ext cx="391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TFs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AA8883-9264-2F44-A56A-E55F1F0B5CD4}"/>
                </a:ext>
              </a:extLst>
            </p:cNvPr>
            <p:cNvSpPr txBox="1"/>
            <p:nvPr/>
          </p:nvSpPr>
          <p:spPr>
            <a:xfrm>
              <a:off x="2313750" y="1150445"/>
              <a:ext cx="391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TFs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3B01D5-A5BA-6344-B149-2C9AE454DA6E}"/>
                </a:ext>
              </a:extLst>
            </p:cNvPr>
            <p:cNvCxnSpPr/>
            <p:nvPr/>
          </p:nvCxnSpPr>
          <p:spPr>
            <a:xfrm flipV="1">
              <a:off x="2672085" y="1297036"/>
              <a:ext cx="274320" cy="0"/>
            </a:xfrm>
            <a:prstGeom prst="line">
              <a:avLst/>
            </a:prstGeom>
            <a:ln>
              <a:solidFill>
                <a:srgbClr val="01B5EE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ED3F9D-5204-1046-BC35-BC7FB4051088}"/>
                </a:ext>
              </a:extLst>
            </p:cNvPr>
            <p:cNvCxnSpPr/>
            <p:nvPr/>
          </p:nvCxnSpPr>
          <p:spPr>
            <a:xfrm>
              <a:off x="1865123" y="1988900"/>
              <a:ext cx="906636" cy="2302"/>
            </a:xfrm>
            <a:prstGeom prst="line">
              <a:avLst/>
            </a:prstGeom>
            <a:ln>
              <a:solidFill>
                <a:srgbClr val="FF9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2296D6-7C4A-1348-9DC9-58661C2FDA44}"/>
                </a:ext>
              </a:extLst>
            </p:cNvPr>
            <p:cNvCxnSpPr/>
            <p:nvPr/>
          </p:nvCxnSpPr>
          <p:spPr>
            <a:xfrm>
              <a:off x="2405449" y="1799483"/>
              <a:ext cx="584921" cy="4237"/>
            </a:xfrm>
            <a:prstGeom prst="line">
              <a:avLst/>
            </a:prstGeom>
            <a:ln>
              <a:solidFill>
                <a:srgbClr val="FF93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864A8-6E70-244B-A357-F7DBE466C218}"/>
                </a:ext>
              </a:extLst>
            </p:cNvPr>
            <p:cNvCxnSpPr/>
            <p:nvPr/>
          </p:nvCxnSpPr>
          <p:spPr>
            <a:xfrm>
              <a:off x="2405449" y="1806021"/>
              <a:ext cx="0" cy="182880"/>
            </a:xfrm>
            <a:prstGeom prst="line">
              <a:avLst/>
            </a:prstGeom>
            <a:ln>
              <a:solidFill>
                <a:srgbClr val="FF9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4180AB-F157-7B49-ACC9-6D5006F94164}"/>
                </a:ext>
              </a:extLst>
            </p:cNvPr>
            <p:cNvSpPr txBox="1"/>
            <p:nvPr/>
          </p:nvSpPr>
          <p:spPr>
            <a:xfrm>
              <a:off x="2216896" y="1526721"/>
              <a:ext cx="839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9300"/>
                  </a:solidFill>
                </a:rPr>
                <a:t>Tfh</a:t>
              </a:r>
              <a:r>
                <a:rPr lang="en-US" sz="1200" baseline="30000" dirty="0">
                  <a:solidFill>
                    <a:srgbClr val="FF9300"/>
                  </a:solidFill>
                </a:rPr>
                <a:t>+</a:t>
              </a:r>
              <a:r>
                <a:rPr lang="en-US" sz="1200" dirty="0">
                  <a:solidFill>
                    <a:srgbClr val="FF9300"/>
                  </a:solidFill>
                </a:rPr>
                <a:t> genes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D2E5F-D360-7D4F-9F25-5AE947D69E74}"/>
                </a:ext>
              </a:extLst>
            </p:cNvPr>
            <p:cNvSpPr txBox="1"/>
            <p:nvPr/>
          </p:nvSpPr>
          <p:spPr>
            <a:xfrm>
              <a:off x="3117125" y="1667521"/>
              <a:ext cx="9812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Bcl6-ii genes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17789AF-0406-DD4B-8687-6841D908A821}"/>
                </a:ext>
              </a:extLst>
            </p:cNvPr>
            <p:cNvSpPr/>
            <p:nvPr/>
          </p:nvSpPr>
          <p:spPr>
            <a:xfrm>
              <a:off x="3049262" y="1652468"/>
              <a:ext cx="1091067" cy="534470"/>
            </a:xfrm>
            <a:prstGeom prst="rect">
              <a:avLst/>
            </a:prstGeom>
            <a:noFill/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30B41F-749C-9F45-AF40-2F2E004FBA8B}"/>
                </a:ext>
              </a:extLst>
            </p:cNvPr>
            <p:cNvSpPr txBox="1"/>
            <p:nvPr/>
          </p:nvSpPr>
          <p:spPr>
            <a:xfrm>
              <a:off x="3231871" y="1404865"/>
              <a:ext cx="753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Group IV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36499C-FC7B-5942-B069-645602FD4F73}"/>
                </a:ext>
              </a:extLst>
            </p:cNvPr>
            <p:cNvSpPr txBox="1"/>
            <p:nvPr/>
          </p:nvSpPr>
          <p:spPr>
            <a:xfrm>
              <a:off x="2894039" y="1152649"/>
              <a:ext cx="880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B5EE"/>
                  </a:solidFill>
                </a:rPr>
                <a:t>Th1</a:t>
              </a:r>
              <a:r>
                <a:rPr lang="en-US" sz="1200" baseline="30000" dirty="0">
                  <a:solidFill>
                    <a:srgbClr val="01B5EE"/>
                  </a:solidFill>
                </a:rPr>
                <a:t>+</a:t>
              </a:r>
              <a:r>
                <a:rPr lang="en-US" sz="1200" dirty="0">
                  <a:solidFill>
                    <a:srgbClr val="01B5EE"/>
                  </a:solidFill>
                </a:rPr>
                <a:t> genes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170B97-6747-D04C-BB31-2C36DC8B35E3}"/>
                </a:ext>
              </a:extLst>
            </p:cNvPr>
            <p:cNvSpPr txBox="1"/>
            <p:nvPr/>
          </p:nvSpPr>
          <p:spPr>
            <a:xfrm>
              <a:off x="3128081" y="2196985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Tfh</a:t>
              </a:r>
              <a:r>
                <a:rPr lang="en-US" sz="1200" dirty="0"/>
                <a:t> function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F0ACEDE-FD59-7D4D-8891-F51309B47F2B}"/>
              </a:ext>
            </a:extLst>
          </p:cNvPr>
          <p:cNvGrpSpPr/>
          <p:nvPr/>
        </p:nvGrpSpPr>
        <p:grpSpPr>
          <a:xfrm>
            <a:off x="5699293" y="902656"/>
            <a:ext cx="3340425" cy="1526105"/>
            <a:chOff x="757996" y="5105354"/>
            <a:chExt cx="3340425" cy="152610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153866-8AF6-224D-9FF7-A17C5EC233E0}"/>
                </a:ext>
              </a:extLst>
            </p:cNvPr>
            <p:cNvSpPr txBox="1"/>
            <p:nvPr/>
          </p:nvSpPr>
          <p:spPr>
            <a:xfrm>
              <a:off x="774037" y="5105354"/>
              <a:ext cx="635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Blimp1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69EB8F-32CB-A04C-96D9-453BFBC4A3DD}"/>
                </a:ext>
              </a:extLst>
            </p:cNvPr>
            <p:cNvSpPr txBox="1"/>
            <p:nvPr/>
          </p:nvSpPr>
          <p:spPr>
            <a:xfrm>
              <a:off x="1585884" y="5328409"/>
              <a:ext cx="1125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Blimp1-i genes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9C8055-BD48-BF4B-BF30-1886012D8EC5}"/>
                </a:ext>
              </a:extLst>
            </p:cNvPr>
            <p:cNvCxnSpPr/>
            <p:nvPr/>
          </p:nvCxnSpPr>
          <p:spPr>
            <a:xfrm>
              <a:off x="757996" y="5702437"/>
              <a:ext cx="738241" cy="1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2AD13-85AB-D04C-84FA-F0948C38D97C}"/>
                </a:ext>
              </a:extLst>
            </p:cNvPr>
            <p:cNvCxnSpPr/>
            <p:nvPr/>
          </p:nvCxnSpPr>
          <p:spPr>
            <a:xfrm flipV="1">
              <a:off x="1298322" y="5513020"/>
              <a:ext cx="274320" cy="0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42FC78-2E4A-BB4D-976E-F905D770597C}"/>
                </a:ext>
              </a:extLst>
            </p:cNvPr>
            <p:cNvCxnSpPr/>
            <p:nvPr/>
          </p:nvCxnSpPr>
          <p:spPr>
            <a:xfrm>
              <a:off x="1298322" y="5519558"/>
              <a:ext cx="0" cy="18288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2B91F8-0C78-9A4B-89E8-2191E4CC9EFF}"/>
                </a:ext>
              </a:extLst>
            </p:cNvPr>
            <p:cNvCxnSpPr/>
            <p:nvPr/>
          </p:nvCxnSpPr>
          <p:spPr>
            <a:xfrm>
              <a:off x="996526" y="5640276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BDD0EF1-C1BF-F74D-9C65-31754C754743}"/>
                </a:ext>
              </a:extLst>
            </p:cNvPr>
            <p:cNvCxnSpPr>
              <a:cxnSpLocks/>
            </p:cNvCxnSpPr>
            <p:nvPr/>
          </p:nvCxnSpPr>
          <p:spPr>
            <a:xfrm>
              <a:off x="1087966" y="5350285"/>
              <a:ext cx="0" cy="28999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F370E63-54F3-7D42-978B-346B4D6241F6}"/>
                </a:ext>
              </a:extLst>
            </p:cNvPr>
            <p:cNvSpPr/>
            <p:nvPr/>
          </p:nvSpPr>
          <p:spPr>
            <a:xfrm>
              <a:off x="1589320" y="5366757"/>
              <a:ext cx="1091067" cy="53447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1B5EE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053625-BE3D-5842-85DD-0262F463A5F4}"/>
                </a:ext>
              </a:extLst>
            </p:cNvPr>
            <p:cNvSpPr txBox="1"/>
            <p:nvPr/>
          </p:nvSpPr>
          <p:spPr>
            <a:xfrm>
              <a:off x="1785875" y="5119154"/>
              <a:ext cx="725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Group III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3BC419-894B-D34C-9B1C-9933680E81B9}"/>
                </a:ext>
              </a:extLst>
            </p:cNvPr>
            <p:cNvCxnSpPr/>
            <p:nvPr/>
          </p:nvCxnSpPr>
          <p:spPr>
            <a:xfrm>
              <a:off x="1839542" y="6376876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0F63190-7AA1-C449-BE17-0A1604562ABA}"/>
                </a:ext>
              </a:extLst>
            </p:cNvPr>
            <p:cNvCxnSpPr>
              <a:cxnSpLocks/>
            </p:cNvCxnSpPr>
            <p:nvPr/>
          </p:nvCxnSpPr>
          <p:spPr>
            <a:xfrm>
              <a:off x="1930982" y="5829710"/>
              <a:ext cx="0" cy="5471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65194D-14C0-7948-ACCF-34231FCEC5E2}"/>
                </a:ext>
              </a:extLst>
            </p:cNvPr>
            <p:cNvSpPr txBox="1"/>
            <p:nvPr/>
          </p:nvSpPr>
          <p:spPr>
            <a:xfrm>
              <a:off x="1751675" y="5600658"/>
              <a:ext cx="391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TFs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61F296-8676-5A4F-AA6D-A3BFDAB012FC}"/>
                </a:ext>
              </a:extLst>
            </p:cNvPr>
            <p:cNvSpPr txBox="1"/>
            <p:nvPr/>
          </p:nvSpPr>
          <p:spPr>
            <a:xfrm>
              <a:off x="2222378" y="5594966"/>
              <a:ext cx="391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TFs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4C757F1-B686-E746-BC7D-A0E16E261583}"/>
                </a:ext>
              </a:extLst>
            </p:cNvPr>
            <p:cNvCxnSpPr/>
            <p:nvPr/>
          </p:nvCxnSpPr>
          <p:spPr>
            <a:xfrm flipV="1">
              <a:off x="2580713" y="5741557"/>
              <a:ext cx="274320" cy="0"/>
            </a:xfrm>
            <a:prstGeom prst="line">
              <a:avLst/>
            </a:prstGeom>
            <a:ln>
              <a:solidFill>
                <a:srgbClr val="FF93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EF8893-DED6-CD4A-B781-475DEA44F041}"/>
                </a:ext>
              </a:extLst>
            </p:cNvPr>
            <p:cNvCxnSpPr/>
            <p:nvPr/>
          </p:nvCxnSpPr>
          <p:spPr>
            <a:xfrm>
              <a:off x="1773751" y="6433421"/>
              <a:ext cx="906636" cy="2302"/>
            </a:xfrm>
            <a:prstGeom prst="line">
              <a:avLst/>
            </a:prstGeom>
            <a:ln>
              <a:solidFill>
                <a:srgbClr val="01B5E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B83F87-B079-D548-8E2B-4B2C7A6BBAD3}"/>
                </a:ext>
              </a:extLst>
            </p:cNvPr>
            <p:cNvCxnSpPr/>
            <p:nvPr/>
          </p:nvCxnSpPr>
          <p:spPr>
            <a:xfrm>
              <a:off x="2314077" y="6244004"/>
              <a:ext cx="584921" cy="4237"/>
            </a:xfrm>
            <a:prstGeom prst="line">
              <a:avLst/>
            </a:prstGeom>
            <a:ln>
              <a:solidFill>
                <a:srgbClr val="01B5EE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3D5C6F-DB15-7449-8EA1-6BF68A5FB80A}"/>
                </a:ext>
              </a:extLst>
            </p:cNvPr>
            <p:cNvCxnSpPr/>
            <p:nvPr/>
          </p:nvCxnSpPr>
          <p:spPr>
            <a:xfrm>
              <a:off x="2314077" y="6250542"/>
              <a:ext cx="0" cy="182880"/>
            </a:xfrm>
            <a:prstGeom prst="line">
              <a:avLst/>
            </a:prstGeom>
            <a:ln>
              <a:solidFill>
                <a:srgbClr val="01B5E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C8D00E-661D-194D-B7DA-5D75988A5BBF}"/>
                </a:ext>
              </a:extLst>
            </p:cNvPr>
            <p:cNvSpPr txBox="1"/>
            <p:nvPr/>
          </p:nvSpPr>
          <p:spPr>
            <a:xfrm>
              <a:off x="2109526" y="5971242"/>
              <a:ext cx="8710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B5EE"/>
                  </a:solidFill>
                </a:rPr>
                <a:t>Th1</a:t>
              </a:r>
              <a:r>
                <a:rPr lang="en-US" sz="1200" baseline="30000" dirty="0">
                  <a:solidFill>
                    <a:srgbClr val="01B5EE"/>
                  </a:solidFill>
                </a:rPr>
                <a:t>+</a:t>
              </a:r>
              <a:r>
                <a:rPr lang="en-US" sz="1200" dirty="0">
                  <a:solidFill>
                    <a:srgbClr val="01B5EE"/>
                  </a:solidFill>
                </a:rPr>
                <a:t> 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D5F005-3B69-4443-8397-E93A91A72695}"/>
                </a:ext>
              </a:extLst>
            </p:cNvPr>
            <p:cNvSpPr txBox="1"/>
            <p:nvPr/>
          </p:nvSpPr>
          <p:spPr>
            <a:xfrm>
              <a:off x="2934383" y="6112042"/>
              <a:ext cx="1164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Blimp1-ii genes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C46DD9B-D03F-9D4B-9725-29A00A864677}"/>
                </a:ext>
              </a:extLst>
            </p:cNvPr>
            <p:cNvSpPr/>
            <p:nvPr/>
          </p:nvSpPr>
          <p:spPr>
            <a:xfrm>
              <a:off x="2957890" y="6096989"/>
              <a:ext cx="1091067" cy="534470"/>
            </a:xfrm>
            <a:prstGeom prst="rect">
              <a:avLst/>
            </a:prstGeom>
            <a:noFill/>
            <a:ln>
              <a:solidFill>
                <a:srgbClr val="01B5E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1B5EE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0E22F5-7FFB-4F44-8834-90D9DC11A28D}"/>
                </a:ext>
              </a:extLst>
            </p:cNvPr>
            <p:cNvSpPr txBox="1"/>
            <p:nvPr/>
          </p:nvSpPr>
          <p:spPr>
            <a:xfrm>
              <a:off x="3173681" y="5849386"/>
              <a:ext cx="687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Group II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5274635-CCE2-484F-9039-81C5ED072FC6}"/>
                </a:ext>
              </a:extLst>
            </p:cNvPr>
            <p:cNvSpPr txBox="1"/>
            <p:nvPr/>
          </p:nvSpPr>
          <p:spPr>
            <a:xfrm>
              <a:off x="2823377" y="5597170"/>
              <a:ext cx="8390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9300"/>
                  </a:solidFill>
                </a:rPr>
                <a:t>Tfh</a:t>
              </a:r>
              <a:r>
                <a:rPr lang="en-US" sz="1200" baseline="30000" dirty="0">
                  <a:solidFill>
                    <a:srgbClr val="FF9300"/>
                  </a:solidFill>
                </a:rPr>
                <a:t>+</a:t>
              </a:r>
              <a:r>
                <a:rPr lang="en-US" sz="1200" dirty="0">
                  <a:solidFill>
                    <a:srgbClr val="FF9300"/>
                  </a:solidFill>
                </a:rPr>
                <a:t> genes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4A7451D-FE89-EC41-8AC2-0540104ACC4A}"/>
              </a:ext>
            </a:extLst>
          </p:cNvPr>
          <p:cNvSpPr txBox="1"/>
          <p:nvPr/>
        </p:nvSpPr>
        <p:spPr>
          <a:xfrm>
            <a:off x="3001496" y="2815396"/>
            <a:ext cx="12843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BCL6 target genes*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591A8DA-A368-5C43-AAD7-8C0A905405FD}"/>
              </a:ext>
            </a:extLst>
          </p:cNvPr>
          <p:cNvGrpSpPr/>
          <p:nvPr/>
        </p:nvGrpSpPr>
        <p:grpSpPr>
          <a:xfrm>
            <a:off x="1730298" y="3087258"/>
            <a:ext cx="2114799" cy="1581266"/>
            <a:chOff x="696805" y="3352872"/>
            <a:chExt cx="2114799" cy="158126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2853A52-2582-8D4F-90ED-6112012FD166}"/>
                </a:ext>
              </a:extLst>
            </p:cNvPr>
            <p:cNvSpPr txBox="1"/>
            <p:nvPr/>
          </p:nvSpPr>
          <p:spPr>
            <a:xfrm>
              <a:off x="2113794" y="3576781"/>
              <a:ext cx="697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NES: 2.159</a:t>
              </a:r>
            </a:p>
            <a:p>
              <a:r>
                <a:rPr lang="en-US" sz="800" dirty="0"/>
                <a:t>p&lt; 0.002</a:t>
              </a:r>
            </a:p>
            <a:p>
              <a:r>
                <a:rPr lang="en-US" sz="800" dirty="0"/>
                <a:t>FDR: 0.0098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5F6FDB-A734-1645-BBE6-BEC2E316365F}"/>
                </a:ext>
              </a:extLst>
            </p:cNvPr>
            <p:cNvSpPr txBox="1"/>
            <p:nvPr/>
          </p:nvSpPr>
          <p:spPr>
            <a:xfrm>
              <a:off x="988591" y="3352872"/>
              <a:ext cx="9076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Group I genes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ECCB3C-91B1-5A41-923B-6D601114277E}"/>
                </a:ext>
              </a:extLst>
            </p:cNvPr>
            <p:cNvGrpSpPr/>
            <p:nvPr/>
          </p:nvGrpSpPr>
          <p:grpSpPr>
            <a:xfrm>
              <a:off x="696805" y="3465971"/>
              <a:ext cx="1561211" cy="1468167"/>
              <a:chOff x="4791860" y="1127818"/>
              <a:chExt cx="1561211" cy="1468167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9B87EC-B121-E745-9B4C-CBC874D73E89}"/>
                  </a:ext>
                </a:extLst>
              </p:cNvPr>
              <p:cNvSpPr txBox="1"/>
              <p:nvPr/>
            </p:nvSpPr>
            <p:spPr>
              <a:xfrm rot="16200000">
                <a:off x="4498831" y="1420847"/>
                <a:ext cx="755335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/>
                  <a:t>Enrichment score (ES)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07D024CB-794D-3442-8182-046CB35108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51" t="4432" b="39166"/>
              <a:stretch/>
            </p:blipFill>
            <p:spPr>
              <a:xfrm>
                <a:off x="4927460" y="1240234"/>
                <a:ext cx="1307807" cy="773616"/>
              </a:xfrm>
              <a:prstGeom prst="rect">
                <a:avLst/>
              </a:prstGeom>
            </p:spPr>
          </p:pic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3F217A3-BF7D-FC44-85B5-943FB2A9181D}"/>
                  </a:ext>
                </a:extLst>
              </p:cNvPr>
              <p:cNvGrpSpPr/>
              <p:nvPr/>
            </p:nvGrpSpPr>
            <p:grpSpPr>
              <a:xfrm>
                <a:off x="4922452" y="1773443"/>
                <a:ext cx="1382232" cy="822542"/>
                <a:chOff x="4922452" y="1773443"/>
                <a:chExt cx="1382232" cy="822542"/>
              </a:xfrm>
            </p:grpSpPr>
            <p:sp>
              <p:nvSpPr>
                <p:cNvPr id="61" name="Right Arrow 60">
                  <a:extLst>
                    <a:ext uri="{FF2B5EF4-FFF2-40B4-BE49-F238E27FC236}">
                      <a16:creationId xmlns:a16="http://schemas.microsoft.com/office/drawing/2014/main" id="{9BDF03B6-91FC-2144-B466-55008C10494B}"/>
                    </a:ext>
                  </a:extLst>
                </p:cNvPr>
                <p:cNvSpPr/>
                <p:nvPr/>
              </p:nvSpPr>
              <p:spPr>
                <a:xfrm>
                  <a:off x="5977089" y="2045019"/>
                  <a:ext cx="171938" cy="163261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4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0432FF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ight Arrow 61">
                  <a:extLst>
                    <a:ext uri="{FF2B5EF4-FFF2-40B4-BE49-F238E27FC236}">
                      <a16:creationId xmlns:a16="http://schemas.microsoft.com/office/drawing/2014/main" id="{347A9B09-9B58-4643-BF6E-D8D9DA70DF4B}"/>
                    </a:ext>
                  </a:extLst>
                </p:cNvPr>
                <p:cNvSpPr/>
                <p:nvPr/>
              </p:nvSpPr>
              <p:spPr>
                <a:xfrm flipH="1">
                  <a:off x="5021229" y="2043688"/>
                  <a:ext cx="173736" cy="164592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4000">
                      <a:srgbClr val="E69EA2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28CBDC8-0BD9-E148-A075-34C4BB43E0C5}"/>
                    </a:ext>
                  </a:extLst>
                </p:cNvPr>
                <p:cNvSpPr/>
                <p:nvPr/>
              </p:nvSpPr>
              <p:spPr>
                <a:xfrm>
                  <a:off x="4999140" y="1773443"/>
                  <a:ext cx="230384" cy="25684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904CDB53-0AAE-8846-8B8D-66C3D2EB75D9}"/>
                    </a:ext>
                  </a:extLst>
                </p:cNvPr>
                <p:cNvGrpSpPr/>
                <p:nvPr/>
              </p:nvGrpSpPr>
              <p:grpSpPr>
                <a:xfrm flipH="1">
                  <a:off x="4922452" y="1897461"/>
                  <a:ext cx="76687" cy="698524"/>
                  <a:chOff x="1982681" y="3816275"/>
                  <a:chExt cx="137160" cy="911676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D740E754-9CC9-E84E-98D6-798A87C587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19841" y="3816275"/>
                    <a:ext cx="0" cy="911676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ED185343-E221-B14D-80E1-CA3830FF9C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4727951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8B78F752-81EE-FE49-8F08-FCA72DB548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3816275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B4C1CD4-6498-644D-AEC0-C34245385138}"/>
                    </a:ext>
                  </a:extLst>
                </p:cNvPr>
                <p:cNvSpPr/>
                <p:nvPr/>
              </p:nvSpPr>
              <p:spPr>
                <a:xfrm>
                  <a:off x="5991040" y="1773443"/>
                  <a:ext cx="230384" cy="256847"/>
                </a:xfrm>
                <a:prstGeom prst="rect">
                  <a:avLst/>
                </a:prstGeom>
                <a:noFill/>
                <a:ln>
                  <a:solidFill>
                    <a:srgbClr val="0432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1ED97F7-80E8-0148-A3EA-40B66CD1A222}"/>
                    </a:ext>
                  </a:extLst>
                </p:cNvPr>
                <p:cNvGrpSpPr/>
                <p:nvPr/>
              </p:nvGrpSpPr>
              <p:grpSpPr>
                <a:xfrm>
                  <a:off x="6231532" y="1897461"/>
                  <a:ext cx="73152" cy="698524"/>
                  <a:chOff x="1982681" y="3816275"/>
                  <a:chExt cx="137160" cy="911676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A9FA701B-4096-DD46-87A3-37E82A006D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19841" y="3816275"/>
                    <a:ext cx="0" cy="911676"/>
                  </a:xfrm>
                  <a:prstGeom prst="line">
                    <a:avLst/>
                  </a:prstGeom>
                  <a:ln w="15875">
                    <a:solidFill>
                      <a:srgbClr val="0432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9325C59E-795E-C340-A9D1-3A273512EB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4727951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0432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F9EC20C8-71AD-3F47-A3D6-B9D24BF7D4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3816275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0432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4489EC-AF85-DF41-8ADE-FB520F60398F}"/>
                  </a:ext>
                </a:extLst>
              </p:cNvPr>
              <p:cNvSpPr txBox="1"/>
              <p:nvPr/>
            </p:nvSpPr>
            <p:spPr>
              <a:xfrm>
                <a:off x="4884425" y="2174390"/>
                <a:ext cx="9323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rgbClr val="FF0000"/>
                    </a:solidFill>
                  </a:rPr>
                  <a:t>Bcl6</a:t>
                </a:r>
                <a:r>
                  <a:rPr lang="en-US" sz="600" baseline="30000" dirty="0">
                    <a:solidFill>
                      <a:srgbClr val="FF0000"/>
                    </a:solidFill>
                  </a:rPr>
                  <a:t>f/f</a:t>
                </a:r>
                <a:r>
                  <a:rPr lang="en-US" sz="600" dirty="0">
                    <a:solidFill>
                      <a:srgbClr val="FF0000"/>
                    </a:solidFill>
                  </a:rPr>
                  <a:t>Prdm1</a:t>
                </a:r>
                <a:r>
                  <a:rPr lang="en-US" sz="600" baseline="30000" dirty="0">
                    <a:solidFill>
                      <a:srgbClr val="FF0000"/>
                    </a:solidFill>
                  </a:rPr>
                  <a:t>f/f</a:t>
                </a:r>
                <a:r>
                  <a:rPr lang="en-US" sz="600" dirty="0">
                    <a:solidFill>
                      <a:srgbClr val="FF0000"/>
                    </a:solidFill>
                  </a:rPr>
                  <a:t> </a:t>
                </a:r>
                <a:r>
                  <a:rPr lang="en-US" sz="600" dirty="0" err="1">
                    <a:solidFill>
                      <a:srgbClr val="FF0000"/>
                    </a:solidFill>
                  </a:rPr>
                  <a:t>Tfh</a:t>
                </a:r>
                <a:endParaRPr lang="en-US" sz="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6D29590-2925-C849-A4E4-240C75F4A613}"/>
                  </a:ext>
                </a:extLst>
              </p:cNvPr>
              <p:cNvSpPr txBox="1"/>
              <p:nvPr/>
            </p:nvSpPr>
            <p:spPr>
              <a:xfrm>
                <a:off x="5793372" y="2174390"/>
                <a:ext cx="55969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rgbClr val="0432FF"/>
                    </a:solidFill>
                  </a:rPr>
                  <a:t>Prdm1</a:t>
                </a:r>
                <a:r>
                  <a:rPr lang="en-US" sz="600" baseline="30000" dirty="0">
                    <a:solidFill>
                      <a:srgbClr val="0432FF"/>
                    </a:solidFill>
                  </a:rPr>
                  <a:t>f/f</a:t>
                </a:r>
                <a:r>
                  <a:rPr lang="en-US" sz="600" dirty="0">
                    <a:solidFill>
                      <a:srgbClr val="0432FF"/>
                    </a:solidFill>
                  </a:rPr>
                  <a:t> </a:t>
                </a:r>
                <a:r>
                  <a:rPr lang="en-US" sz="600" dirty="0" err="1">
                    <a:solidFill>
                      <a:srgbClr val="0432FF"/>
                    </a:solidFill>
                  </a:rPr>
                  <a:t>Tfh</a:t>
                </a:r>
                <a:endParaRPr lang="en-US" sz="600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18016A3-5F0A-6D45-8718-E86E41AB2D79}"/>
                  </a:ext>
                </a:extLst>
              </p:cNvPr>
              <p:cNvSpPr txBox="1"/>
              <p:nvPr/>
            </p:nvSpPr>
            <p:spPr>
              <a:xfrm>
                <a:off x="4903925" y="2301124"/>
                <a:ext cx="6015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 err="1">
                    <a:solidFill>
                      <a:srgbClr val="FF0000"/>
                    </a:solidFill>
                  </a:rPr>
                  <a:t>Selplg</a:t>
                </a:r>
                <a:r>
                  <a:rPr lang="en-US" sz="600" i="1" dirty="0">
                    <a:solidFill>
                      <a:srgbClr val="FF0000"/>
                    </a:solidFill>
                  </a:rPr>
                  <a:t>, Runx2</a:t>
                </a:r>
              </a:p>
              <a:p>
                <a:r>
                  <a:rPr lang="en-US" sz="600" i="1" dirty="0">
                    <a:solidFill>
                      <a:srgbClr val="FF0000"/>
                    </a:solidFill>
                  </a:rPr>
                  <a:t>Il2rb, </a:t>
                </a:r>
                <a:r>
                  <a:rPr lang="en-US" sz="600" i="1" dirty="0" err="1">
                    <a:solidFill>
                      <a:srgbClr val="FF0000"/>
                    </a:solidFill>
                  </a:rPr>
                  <a:t>Maf</a:t>
                </a:r>
                <a:endParaRPr lang="en-US" sz="600" i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9FAD38-E64C-2244-BBC5-2FC1CB84B782}"/>
                  </a:ext>
                </a:extLst>
              </p:cNvPr>
              <p:cNvSpPr txBox="1"/>
              <p:nvPr/>
            </p:nvSpPr>
            <p:spPr>
              <a:xfrm>
                <a:off x="5946775" y="2301124"/>
                <a:ext cx="4062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i="1" dirty="0">
                    <a:solidFill>
                      <a:srgbClr val="0432FF"/>
                    </a:solidFill>
                  </a:rPr>
                  <a:t>Gsk3a, Usp25</a:t>
                </a: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7AE2CEA-CA29-6348-984D-4E3F01F0759E}"/>
              </a:ext>
            </a:extLst>
          </p:cNvPr>
          <p:cNvGrpSpPr/>
          <p:nvPr/>
        </p:nvGrpSpPr>
        <p:grpSpPr>
          <a:xfrm>
            <a:off x="3945478" y="3077913"/>
            <a:ext cx="2416706" cy="1580835"/>
            <a:chOff x="2862471" y="3353303"/>
            <a:chExt cx="2416706" cy="158083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F266435-FB75-AA4C-AA2B-685D3315C59D}"/>
                </a:ext>
              </a:extLst>
            </p:cNvPr>
            <p:cNvSpPr txBox="1"/>
            <p:nvPr/>
          </p:nvSpPr>
          <p:spPr>
            <a:xfrm>
              <a:off x="3176987" y="3353303"/>
              <a:ext cx="9923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Group IV genes</a:t>
              </a:r>
              <a:endParaRPr lang="en-US" sz="10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7AAB61E-D7A8-584D-AFCD-243297E9AD5C}"/>
                </a:ext>
              </a:extLst>
            </p:cNvPr>
            <p:cNvSpPr txBox="1"/>
            <p:nvPr/>
          </p:nvSpPr>
          <p:spPr>
            <a:xfrm>
              <a:off x="4279460" y="3553307"/>
              <a:ext cx="9997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NES: -1.088</a:t>
              </a:r>
            </a:p>
            <a:p>
              <a:r>
                <a:rPr lang="en-US" sz="800" dirty="0"/>
                <a:t>p&lt; 0.332</a:t>
              </a:r>
            </a:p>
            <a:p>
              <a:r>
                <a:rPr lang="en-US" sz="800" dirty="0"/>
                <a:t>FDR: 0.4256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98FF602-E586-3F41-AF48-313B833B6435}"/>
                </a:ext>
              </a:extLst>
            </p:cNvPr>
            <p:cNvGrpSpPr/>
            <p:nvPr/>
          </p:nvGrpSpPr>
          <p:grpSpPr>
            <a:xfrm>
              <a:off x="2862471" y="3525367"/>
              <a:ext cx="1598518" cy="1408771"/>
              <a:chOff x="4774053" y="3150232"/>
              <a:chExt cx="1598518" cy="1408771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4B66CA07-0F7C-F74E-8D85-F8F8A2FF0F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3" t="4299" b="39222"/>
              <a:stretch/>
            </p:blipFill>
            <p:spPr>
              <a:xfrm>
                <a:off x="4922452" y="3204333"/>
                <a:ext cx="1303662" cy="774653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5E5C1F7-05FD-0840-9F5E-DECD29FD4437}"/>
                  </a:ext>
                </a:extLst>
              </p:cNvPr>
              <p:cNvGrpSpPr/>
              <p:nvPr/>
            </p:nvGrpSpPr>
            <p:grpSpPr>
              <a:xfrm>
                <a:off x="4941952" y="3736461"/>
                <a:ext cx="1382232" cy="822542"/>
                <a:chOff x="4922452" y="1773443"/>
                <a:chExt cx="1382232" cy="822542"/>
              </a:xfrm>
            </p:grpSpPr>
            <p:sp>
              <p:nvSpPr>
                <p:cNvPr id="84" name="Right Arrow 83">
                  <a:extLst>
                    <a:ext uri="{FF2B5EF4-FFF2-40B4-BE49-F238E27FC236}">
                      <a16:creationId xmlns:a16="http://schemas.microsoft.com/office/drawing/2014/main" id="{77559D3E-2871-694C-BDBA-7F035FD65EED}"/>
                    </a:ext>
                  </a:extLst>
                </p:cNvPr>
                <p:cNvSpPr/>
                <p:nvPr/>
              </p:nvSpPr>
              <p:spPr>
                <a:xfrm>
                  <a:off x="5977089" y="2045019"/>
                  <a:ext cx="171938" cy="163261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4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0432FF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ight Arrow 84">
                  <a:extLst>
                    <a:ext uri="{FF2B5EF4-FFF2-40B4-BE49-F238E27FC236}">
                      <a16:creationId xmlns:a16="http://schemas.microsoft.com/office/drawing/2014/main" id="{E76A05F7-057C-CD45-B222-6A8B095A43BF}"/>
                    </a:ext>
                  </a:extLst>
                </p:cNvPr>
                <p:cNvSpPr/>
                <p:nvPr/>
              </p:nvSpPr>
              <p:spPr>
                <a:xfrm flipH="1">
                  <a:off x="5021229" y="2043688"/>
                  <a:ext cx="173736" cy="164592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4000">
                      <a:srgbClr val="E69EA2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36AB80F-1CAF-5D45-AD54-4DED2F68641E}"/>
                    </a:ext>
                  </a:extLst>
                </p:cNvPr>
                <p:cNvSpPr/>
                <p:nvPr/>
              </p:nvSpPr>
              <p:spPr>
                <a:xfrm>
                  <a:off x="4999140" y="1773443"/>
                  <a:ext cx="230384" cy="25684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4A42746D-A3F0-0D49-B0AA-7E25252C5E28}"/>
                    </a:ext>
                  </a:extLst>
                </p:cNvPr>
                <p:cNvGrpSpPr/>
                <p:nvPr/>
              </p:nvGrpSpPr>
              <p:grpSpPr>
                <a:xfrm flipH="1">
                  <a:off x="4922452" y="1897461"/>
                  <a:ext cx="76687" cy="698524"/>
                  <a:chOff x="1982681" y="3816275"/>
                  <a:chExt cx="137160" cy="911676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61FA47E8-D829-A643-BF51-39FC7DB9B7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19841" y="3816275"/>
                    <a:ext cx="0" cy="911676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83ED6D5B-C4B2-7D41-BFF3-EE8AAE3694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4727951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D96B29AE-C5FE-B445-9C15-C79BB480E2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3816275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9129BB84-156F-884E-A693-370381254DC0}"/>
                    </a:ext>
                  </a:extLst>
                </p:cNvPr>
                <p:cNvSpPr/>
                <p:nvPr/>
              </p:nvSpPr>
              <p:spPr>
                <a:xfrm>
                  <a:off x="5991040" y="1773443"/>
                  <a:ext cx="230384" cy="256847"/>
                </a:xfrm>
                <a:prstGeom prst="rect">
                  <a:avLst/>
                </a:prstGeom>
                <a:noFill/>
                <a:ln>
                  <a:solidFill>
                    <a:srgbClr val="0432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A6388F62-2BB8-E74A-99F7-74C065668EB4}"/>
                    </a:ext>
                  </a:extLst>
                </p:cNvPr>
                <p:cNvGrpSpPr/>
                <p:nvPr/>
              </p:nvGrpSpPr>
              <p:grpSpPr>
                <a:xfrm>
                  <a:off x="6231532" y="1897461"/>
                  <a:ext cx="73152" cy="698524"/>
                  <a:chOff x="1982681" y="3816275"/>
                  <a:chExt cx="137160" cy="911676"/>
                </a:xfrm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4C20F4A3-6885-A643-99BE-29297C115C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19841" y="3816275"/>
                    <a:ext cx="0" cy="911676"/>
                  </a:xfrm>
                  <a:prstGeom prst="line">
                    <a:avLst/>
                  </a:prstGeom>
                  <a:ln w="15875">
                    <a:solidFill>
                      <a:srgbClr val="0432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0B514191-D083-9149-9C58-4BAAEB21A7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4727951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0432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2CED32CB-1E2D-BA4A-8525-D6D964B8D7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3816275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0432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B0476D-9B04-3740-A535-378EE0DDFEB9}"/>
                  </a:ext>
                </a:extLst>
              </p:cNvPr>
              <p:cNvSpPr txBox="1"/>
              <p:nvPr/>
            </p:nvSpPr>
            <p:spPr>
              <a:xfrm>
                <a:off x="4903925" y="4137408"/>
                <a:ext cx="9323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rgbClr val="FF0000"/>
                    </a:solidFill>
                  </a:rPr>
                  <a:t>Bcl6</a:t>
                </a:r>
                <a:r>
                  <a:rPr lang="en-US" sz="600" baseline="30000" dirty="0">
                    <a:solidFill>
                      <a:srgbClr val="FF0000"/>
                    </a:solidFill>
                  </a:rPr>
                  <a:t>f/f</a:t>
                </a:r>
                <a:r>
                  <a:rPr lang="en-US" sz="600" dirty="0">
                    <a:solidFill>
                      <a:srgbClr val="FF0000"/>
                    </a:solidFill>
                  </a:rPr>
                  <a:t>Prdm1</a:t>
                </a:r>
                <a:r>
                  <a:rPr lang="en-US" sz="600" baseline="30000" dirty="0">
                    <a:solidFill>
                      <a:srgbClr val="FF0000"/>
                    </a:solidFill>
                  </a:rPr>
                  <a:t>f/f</a:t>
                </a:r>
                <a:r>
                  <a:rPr lang="en-US" sz="600" dirty="0">
                    <a:solidFill>
                      <a:srgbClr val="FF0000"/>
                    </a:solidFill>
                  </a:rPr>
                  <a:t> </a:t>
                </a:r>
                <a:r>
                  <a:rPr lang="en-US" sz="600" dirty="0" err="1">
                    <a:solidFill>
                      <a:srgbClr val="FF0000"/>
                    </a:solidFill>
                  </a:rPr>
                  <a:t>Tfh</a:t>
                </a:r>
                <a:endParaRPr lang="en-US" sz="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385449D-60AB-EA41-8904-47B822D4D64E}"/>
                  </a:ext>
                </a:extLst>
              </p:cNvPr>
              <p:cNvSpPr txBox="1"/>
              <p:nvPr/>
            </p:nvSpPr>
            <p:spPr>
              <a:xfrm>
                <a:off x="5812872" y="4137408"/>
                <a:ext cx="55969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rgbClr val="0432FF"/>
                    </a:solidFill>
                  </a:rPr>
                  <a:t>Prdm1</a:t>
                </a:r>
                <a:r>
                  <a:rPr lang="en-US" sz="600" baseline="30000" dirty="0">
                    <a:solidFill>
                      <a:srgbClr val="0432FF"/>
                    </a:solidFill>
                  </a:rPr>
                  <a:t>f/f</a:t>
                </a:r>
                <a:r>
                  <a:rPr lang="en-US" sz="600" dirty="0">
                    <a:solidFill>
                      <a:srgbClr val="0432FF"/>
                    </a:solidFill>
                  </a:rPr>
                  <a:t> </a:t>
                </a:r>
                <a:r>
                  <a:rPr lang="en-US" sz="600" dirty="0" err="1">
                    <a:solidFill>
                      <a:srgbClr val="0432FF"/>
                    </a:solidFill>
                  </a:rPr>
                  <a:t>Tfh</a:t>
                </a:r>
                <a:endParaRPr lang="en-US" sz="600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DFC861A-EA8A-7E4B-80BC-1BFCAE694C9D}"/>
                  </a:ext>
                </a:extLst>
              </p:cNvPr>
              <p:cNvSpPr txBox="1"/>
              <p:nvPr/>
            </p:nvSpPr>
            <p:spPr>
              <a:xfrm>
                <a:off x="4923425" y="4264142"/>
                <a:ext cx="6015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rgbClr val="FF0000"/>
                    </a:solidFill>
                  </a:rPr>
                  <a:t>Hdac4</a:t>
                </a:r>
              </a:p>
              <a:p>
                <a:r>
                  <a:rPr lang="en-US" sz="600" i="1" dirty="0">
                    <a:solidFill>
                      <a:srgbClr val="FF0000"/>
                    </a:solidFill>
                  </a:rPr>
                  <a:t>Ncor2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14F9354-F367-094D-B0CB-D518DE256516}"/>
                  </a:ext>
                </a:extLst>
              </p:cNvPr>
              <p:cNvSpPr txBox="1"/>
              <p:nvPr/>
            </p:nvSpPr>
            <p:spPr>
              <a:xfrm>
                <a:off x="5940875" y="4264142"/>
                <a:ext cx="4062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i="1" dirty="0" err="1">
                    <a:solidFill>
                      <a:srgbClr val="0432FF"/>
                    </a:solidFill>
                  </a:rPr>
                  <a:t>Batf</a:t>
                </a:r>
                <a:r>
                  <a:rPr lang="en-US" sz="600" i="1" dirty="0">
                    <a:solidFill>
                      <a:srgbClr val="0432FF"/>
                    </a:solidFill>
                  </a:rPr>
                  <a:t> Ddx60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27A5EF9-0902-A84C-AC4D-05AFD21B7C85}"/>
                  </a:ext>
                </a:extLst>
              </p:cNvPr>
              <p:cNvSpPr txBox="1"/>
              <p:nvPr/>
            </p:nvSpPr>
            <p:spPr>
              <a:xfrm rot="16200000">
                <a:off x="4481024" y="3443261"/>
                <a:ext cx="755335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/>
                  <a:t>Enrichment score (ES)</a:t>
                </a:r>
              </a:p>
            </p:txBody>
          </p:sp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FB2161-A0A0-0C40-B0B7-AFA7C2D0C142}"/>
              </a:ext>
            </a:extLst>
          </p:cNvPr>
          <p:cNvSpPr txBox="1"/>
          <p:nvPr/>
        </p:nvSpPr>
        <p:spPr>
          <a:xfrm>
            <a:off x="6862942" y="2802960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Blimp1 target genes**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A1AD31B-A661-9E47-A28D-F24CD015319B}"/>
              </a:ext>
            </a:extLst>
          </p:cNvPr>
          <p:cNvGrpSpPr/>
          <p:nvPr/>
        </p:nvGrpSpPr>
        <p:grpSpPr>
          <a:xfrm>
            <a:off x="6802892" y="3084601"/>
            <a:ext cx="2085639" cy="1608323"/>
            <a:chOff x="907624" y="7357788"/>
            <a:chExt cx="2085639" cy="160832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7BC990C-5843-534D-AC2A-B89D1CA64229}"/>
                </a:ext>
              </a:extLst>
            </p:cNvPr>
            <p:cNvSpPr txBox="1"/>
            <p:nvPr/>
          </p:nvSpPr>
          <p:spPr>
            <a:xfrm>
              <a:off x="2287621" y="7578915"/>
              <a:ext cx="7056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NES: 3.930</a:t>
              </a:r>
            </a:p>
            <a:p>
              <a:r>
                <a:rPr lang="en-US" sz="800" dirty="0"/>
                <a:t>p&lt; 0.0001</a:t>
              </a:r>
            </a:p>
            <a:p>
              <a:r>
                <a:rPr lang="en-US" sz="800" dirty="0"/>
                <a:t>FDR&lt; 0.0001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BE90502-2463-4A42-8B5C-A77D512ACF62}"/>
                </a:ext>
              </a:extLst>
            </p:cNvPr>
            <p:cNvSpPr txBox="1"/>
            <p:nvPr/>
          </p:nvSpPr>
          <p:spPr>
            <a:xfrm>
              <a:off x="1159688" y="7357788"/>
              <a:ext cx="9923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Group III genes</a:t>
              </a:r>
              <a:endParaRPr lang="en-US" sz="1000" b="1" dirty="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863A063-60D3-2145-8808-53A81AF05E18}"/>
                </a:ext>
              </a:extLst>
            </p:cNvPr>
            <p:cNvGrpSpPr/>
            <p:nvPr/>
          </p:nvGrpSpPr>
          <p:grpSpPr>
            <a:xfrm>
              <a:off x="907624" y="7554507"/>
              <a:ext cx="1561526" cy="1411604"/>
              <a:chOff x="5040729" y="5496899"/>
              <a:chExt cx="1561526" cy="1411604"/>
            </a:xfrm>
          </p:grpSpPr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4BB0618D-2895-D149-B899-8B14263C26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69" t="4503" b="39151"/>
              <a:stretch/>
            </p:blipFill>
            <p:spPr>
              <a:xfrm>
                <a:off x="5181745" y="5547631"/>
                <a:ext cx="1297952" cy="780527"/>
              </a:xfrm>
              <a:prstGeom prst="rect">
                <a:avLst/>
              </a:prstGeom>
            </p:spPr>
          </p:pic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81AED83-797C-A04E-A51D-56601745E9AE}"/>
                  </a:ext>
                </a:extLst>
              </p:cNvPr>
              <p:cNvGrpSpPr/>
              <p:nvPr/>
            </p:nvGrpSpPr>
            <p:grpSpPr>
              <a:xfrm>
                <a:off x="5171636" y="6085961"/>
                <a:ext cx="1382232" cy="822542"/>
                <a:chOff x="4922452" y="1773443"/>
                <a:chExt cx="1382232" cy="822542"/>
              </a:xfrm>
            </p:grpSpPr>
            <p:sp>
              <p:nvSpPr>
                <p:cNvPr id="108" name="Right Arrow 107">
                  <a:extLst>
                    <a:ext uri="{FF2B5EF4-FFF2-40B4-BE49-F238E27FC236}">
                      <a16:creationId xmlns:a16="http://schemas.microsoft.com/office/drawing/2014/main" id="{351394E9-6AD2-1D4D-BFF7-CB3E0B5F6078}"/>
                    </a:ext>
                  </a:extLst>
                </p:cNvPr>
                <p:cNvSpPr/>
                <p:nvPr/>
              </p:nvSpPr>
              <p:spPr>
                <a:xfrm>
                  <a:off x="5977089" y="2045019"/>
                  <a:ext cx="171938" cy="163261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4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0432FF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ight Arrow 108">
                  <a:extLst>
                    <a:ext uri="{FF2B5EF4-FFF2-40B4-BE49-F238E27FC236}">
                      <a16:creationId xmlns:a16="http://schemas.microsoft.com/office/drawing/2014/main" id="{499F14A9-C65E-0C47-A771-38AD0768018C}"/>
                    </a:ext>
                  </a:extLst>
                </p:cNvPr>
                <p:cNvSpPr/>
                <p:nvPr/>
              </p:nvSpPr>
              <p:spPr>
                <a:xfrm flipH="1">
                  <a:off x="5021229" y="2043688"/>
                  <a:ext cx="173736" cy="164592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4000">
                      <a:srgbClr val="E69EA2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83E9238A-7012-E945-91BB-CBE953BB713A}"/>
                    </a:ext>
                  </a:extLst>
                </p:cNvPr>
                <p:cNvSpPr/>
                <p:nvPr/>
              </p:nvSpPr>
              <p:spPr>
                <a:xfrm>
                  <a:off x="4999140" y="1773443"/>
                  <a:ext cx="230384" cy="25684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44AD22A1-B5F7-9746-ABE6-0E81BC461EC9}"/>
                    </a:ext>
                  </a:extLst>
                </p:cNvPr>
                <p:cNvGrpSpPr/>
                <p:nvPr/>
              </p:nvGrpSpPr>
              <p:grpSpPr>
                <a:xfrm flipH="1">
                  <a:off x="4922452" y="1897461"/>
                  <a:ext cx="76687" cy="698524"/>
                  <a:chOff x="1982681" y="3816275"/>
                  <a:chExt cx="137160" cy="911676"/>
                </a:xfrm>
              </p:grpSpPr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0D0DCFA3-503C-474E-9161-2C9B5BC12E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19841" y="3816275"/>
                    <a:ext cx="0" cy="911676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66580B59-34F8-CF4A-84E6-44D2949CE7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4727951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91EA5C58-CC27-B749-B625-99018817F5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3816275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C885E656-4DB4-B241-9AC4-FEC0CE096FE5}"/>
                    </a:ext>
                  </a:extLst>
                </p:cNvPr>
                <p:cNvSpPr/>
                <p:nvPr/>
              </p:nvSpPr>
              <p:spPr>
                <a:xfrm>
                  <a:off x="5991040" y="1773443"/>
                  <a:ext cx="230384" cy="256847"/>
                </a:xfrm>
                <a:prstGeom prst="rect">
                  <a:avLst/>
                </a:prstGeom>
                <a:noFill/>
                <a:ln>
                  <a:solidFill>
                    <a:srgbClr val="0432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1661604E-A624-8C42-86D4-9B7002AC0007}"/>
                    </a:ext>
                  </a:extLst>
                </p:cNvPr>
                <p:cNvGrpSpPr/>
                <p:nvPr/>
              </p:nvGrpSpPr>
              <p:grpSpPr>
                <a:xfrm>
                  <a:off x="6231532" y="1897461"/>
                  <a:ext cx="73152" cy="698524"/>
                  <a:chOff x="1982681" y="3816275"/>
                  <a:chExt cx="137160" cy="911676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A71EE90C-625B-5F48-8419-53E7B3E92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19841" y="3816275"/>
                    <a:ext cx="0" cy="911676"/>
                  </a:xfrm>
                  <a:prstGeom prst="line">
                    <a:avLst/>
                  </a:prstGeom>
                  <a:ln w="15875">
                    <a:solidFill>
                      <a:srgbClr val="0432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8F19F6FD-DF49-5740-8826-1A99540C7B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4727951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0432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44AA61B-A151-4E44-9678-5B3C405E57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2681" y="3816275"/>
                    <a:ext cx="137160" cy="0"/>
                  </a:xfrm>
                  <a:prstGeom prst="line">
                    <a:avLst/>
                  </a:prstGeom>
                  <a:ln w="15875">
                    <a:solidFill>
                      <a:srgbClr val="0432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0627424-19E4-8D4A-B910-468FBC076809}"/>
                  </a:ext>
                </a:extLst>
              </p:cNvPr>
              <p:cNvSpPr txBox="1"/>
              <p:nvPr/>
            </p:nvSpPr>
            <p:spPr>
              <a:xfrm>
                <a:off x="5133609" y="6486908"/>
                <a:ext cx="9323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rgbClr val="FF0000"/>
                    </a:solidFill>
                  </a:rPr>
                  <a:t>Bcl6</a:t>
                </a:r>
                <a:r>
                  <a:rPr lang="en-US" sz="600" baseline="30000" dirty="0">
                    <a:solidFill>
                      <a:srgbClr val="FF0000"/>
                    </a:solidFill>
                  </a:rPr>
                  <a:t>f/f</a:t>
                </a:r>
                <a:r>
                  <a:rPr lang="en-US" sz="600" dirty="0">
                    <a:solidFill>
                      <a:srgbClr val="FF0000"/>
                    </a:solidFill>
                  </a:rPr>
                  <a:t>Prdm1</a:t>
                </a:r>
                <a:r>
                  <a:rPr lang="en-US" sz="600" baseline="30000" dirty="0">
                    <a:solidFill>
                      <a:srgbClr val="FF0000"/>
                    </a:solidFill>
                  </a:rPr>
                  <a:t>f/f</a:t>
                </a:r>
                <a:r>
                  <a:rPr lang="en-US" sz="600" dirty="0">
                    <a:solidFill>
                      <a:srgbClr val="FF0000"/>
                    </a:solidFill>
                  </a:rPr>
                  <a:t> Th1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EE2FDE4-91BB-E149-8176-22FC273CD54C}"/>
                  </a:ext>
                </a:extLst>
              </p:cNvPr>
              <p:cNvSpPr txBox="1"/>
              <p:nvPr/>
            </p:nvSpPr>
            <p:spPr>
              <a:xfrm>
                <a:off x="6042556" y="6486908"/>
                <a:ext cx="55969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rgbClr val="0432FF"/>
                    </a:solidFill>
                  </a:rPr>
                  <a:t>Bcl6</a:t>
                </a:r>
                <a:r>
                  <a:rPr lang="en-US" sz="600" baseline="30000" dirty="0">
                    <a:solidFill>
                      <a:srgbClr val="0432FF"/>
                    </a:solidFill>
                  </a:rPr>
                  <a:t>f/f</a:t>
                </a:r>
                <a:r>
                  <a:rPr lang="en-US" sz="600" dirty="0">
                    <a:solidFill>
                      <a:srgbClr val="0432FF"/>
                    </a:solidFill>
                  </a:rPr>
                  <a:t> Th1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6DF6657-F400-6B4C-986B-0060C5DA9F49}"/>
                  </a:ext>
                </a:extLst>
              </p:cNvPr>
              <p:cNvSpPr txBox="1"/>
              <p:nvPr/>
            </p:nvSpPr>
            <p:spPr>
              <a:xfrm>
                <a:off x="5153109" y="6613642"/>
                <a:ext cx="7594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rgbClr val="FF0000"/>
                    </a:solidFill>
                  </a:rPr>
                  <a:t>Ccr7, Tnfsf8, Id3</a:t>
                </a:r>
              </a:p>
              <a:p>
                <a:r>
                  <a:rPr lang="en-US" sz="600" i="1" dirty="0">
                    <a:solidFill>
                      <a:srgbClr val="FF0000"/>
                    </a:solidFill>
                  </a:rPr>
                  <a:t>Slamf6, </a:t>
                </a:r>
                <a:r>
                  <a:rPr lang="en-US" sz="600" i="1" dirty="0" err="1">
                    <a:solidFill>
                      <a:srgbClr val="FF0000"/>
                    </a:solidFill>
                  </a:rPr>
                  <a:t>Lta</a:t>
                </a:r>
                <a:r>
                  <a:rPr lang="en-US" sz="600" i="1" dirty="0">
                    <a:solidFill>
                      <a:srgbClr val="FF0000"/>
                    </a:solidFill>
                  </a:rPr>
                  <a:t>, Ifnar2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F60F71F-11E7-A948-AC5A-69D89CDEEFD8}"/>
                  </a:ext>
                </a:extLst>
              </p:cNvPr>
              <p:cNvSpPr txBox="1"/>
              <p:nvPr/>
            </p:nvSpPr>
            <p:spPr>
              <a:xfrm>
                <a:off x="6107059" y="6613642"/>
                <a:ext cx="4062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i="1" dirty="0">
                    <a:solidFill>
                      <a:srgbClr val="0432FF"/>
                    </a:solidFill>
                  </a:rPr>
                  <a:t>Nlrp1b</a:t>
                </a:r>
              </a:p>
              <a:p>
                <a:pPr algn="r"/>
                <a:r>
                  <a:rPr lang="en-US" sz="600" i="1" dirty="0" err="1">
                    <a:solidFill>
                      <a:srgbClr val="0432FF"/>
                    </a:solidFill>
                  </a:rPr>
                  <a:t>Gclc</a:t>
                </a:r>
                <a:endParaRPr lang="en-US" sz="600" i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EDA3786-C646-3547-84B3-A38AEA4F310E}"/>
                  </a:ext>
                </a:extLst>
              </p:cNvPr>
              <p:cNvSpPr txBox="1"/>
              <p:nvPr/>
            </p:nvSpPr>
            <p:spPr>
              <a:xfrm rot="16200000">
                <a:off x="4747700" y="5789928"/>
                <a:ext cx="755335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/>
                  <a:t>Enrichment score (ES)</a:t>
                </a:r>
              </a:p>
            </p:txBody>
          </p: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1598EF3-60FE-384A-B2A5-8199757FC8BF}"/>
              </a:ext>
            </a:extLst>
          </p:cNvPr>
          <p:cNvSpPr/>
          <p:nvPr/>
        </p:nvSpPr>
        <p:spPr>
          <a:xfrm>
            <a:off x="91738" y="5057800"/>
            <a:ext cx="8863953" cy="6560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Group I genes are positively correlated with Bcl6 target genes,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while Group III genes are positively correlated with Blimp1 target genes.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807BC65-A630-E346-9E54-979F09C4ED64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Simple Circuitry Models of Gene Expression Changes</a:t>
            </a:r>
          </a:p>
          <a:p>
            <a:pPr lvl="0" algn="ctr"/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</a:t>
            </a:r>
            <a:r>
              <a:rPr lang="en-US" sz="1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Deficient CD4 T Cells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0DCF43D-477B-DB4E-AB99-02D70DE445E3}"/>
              </a:ext>
            </a:extLst>
          </p:cNvPr>
          <p:cNvSpPr/>
          <p:nvPr/>
        </p:nvSpPr>
        <p:spPr>
          <a:xfrm>
            <a:off x="6841533" y="4921888"/>
            <a:ext cx="22445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*Gene list from human GC </a:t>
            </a:r>
            <a:r>
              <a:rPr lang="en-US" sz="1100" dirty="0" err="1">
                <a:solidFill>
                  <a:prstClr val="black"/>
                </a:solidFill>
              </a:rPr>
              <a:t>Tfh</a:t>
            </a:r>
            <a:r>
              <a:rPr lang="en-US" sz="1100" dirty="0">
                <a:solidFill>
                  <a:prstClr val="black"/>
                </a:solidFill>
              </a:rPr>
              <a:t> cells</a:t>
            </a:r>
          </a:p>
          <a:p>
            <a:pPr lvl="0"/>
            <a:r>
              <a:rPr lang="en-US" sz="1100" dirty="0">
                <a:solidFill>
                  <a:prstClr val="black"/>
                </a:solidFill>
              </a:rPr>
              <a:t>**Gene list from activated CD8 cells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066010B-1E4D-A24F-AC0D-3C43A7927C16}"/>
              </a:ext>
            </a:extLst>
          </p:cNvPr>
          <p:cNvGrpSpPr>
            <a:grpSpLocks noChangeAspect="1"/>
          </p:cNvGrpSpPr>
          <p:nvPr/>
        </p:nvGrpSpPr>
        <p:grpSpPr>
          <a:xfrm>
            <a:off x="35982" y="902656"/>
            <a:ext cx="1682235" cy="1818483"/>
            <a:chOff x="3599847" y="808929"/>
            <a:chExt cx="3806502" cy="4114800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673173D7-D3AC-7246-93A3-A6F18A33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9847" y="808929"/>
              <a:ext cx="2540856" cy="4114800"/>
            </a:xfrm>
            <a:prstGeom prst="rect">
              <a:avLst/>
            </a:prstGeom>
          </p:spPr>
        </p:pic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E161B9E-2210-704B-82A7-26228504D9AB}"/>
                </a:ext>
              </a:extLst>
            </p:cNvPr>
            <p:cNvSpPr/>
            <p:nvPr/>
          </p:nvSpPr>
          <p:spPr>
            <a:xfrm>
              <a:off x="6181969" y="1125351"/>
              <a:ext cx="1091523" cy="469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solidFill>
                    <a:srgbClr val="0432FF"/>
                  </a:solidFill>
                </a:rPr>
                <a:t>Group I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C9DCD20-4FFE-674F-9F26-241A9098990A}"/>
                </a:ext>
              </a:extLst>
            </p:cNvPr>
            <p:cNvSpPr/>
            <p:nvPr/>
          </p:nvSpPr>
          <p:spPr>
            <a:xfrm>
              <a:off x="6181969" y="1995367"/>
              <a:ext cx="1150959" cy="469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solidFill>
                    <a:srgbClr val="01B5EE"/>
                  </a:solidFill>
                </a:rPr>
                <a:t>Group II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4F8B06B-6407-5F48-B950-119D5B8EAF6E}"/>
                </a:ext>
              </a:extLst>
            </p:cNvPr>
            <p:cNvSpPr/>
            <p:nvPr/>
          </p:nvSpPr>
          <p:spPr>
            <a:xfrm>
              <a:off x="6181969" y="2791651"/>
              <a:ext cx="1210395" cy="469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</a:rPr>
                <a:t>Group III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81908485-367B-CA48-A23F-CB1A82B04A17}"/>
                </a:ext>
              </a:extLst>
            </p:cNvPr>
            <p:cNvSpPr/>
            <p:nvPr/>
          </p:nvSpPr>
          <p:spPr>
            <a:xfrm>
              <a:off x="6181969" y="3862103"/>
              <a:ext cx="1224380" cy="469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solidFill>
                    <a:srgbClr val="FF9300"/>
                  </a:solidFill>
                </a:rPr>
                <a:t>Group IV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C3253D92-BFEE-F742-888F-726EB0A04929}"/>
                </a:ext>
              </a:extLst>
            </p:cNvPr>
            <p:cNvGrpSpPr/>
            <p:nvPr/>
          </p:nvGrpSpPr>
          <p:grpSpPr>
            <a:xfrm>
              <a:off x="6160385" y="808973"/>
              <a:ext cx="54864" cy="894368"/>
              <a:chOff x="6831552" y="1684476"/>
              <a:chExt cx="104687" cy="743803"/>
            </a:xfrm>
          </p:grpSpPr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11834283-742F-C74C-8FA1-4CF057D3C210}"/>
                  </a:ext>
                </a:extLst>
              </p:cNvPr>
              <p:cNvCxnSpPr/>
              <p:nvPr/>
            </p:nvCxnSpPr>
            <p:spPr>
              <a:xfrm>
                <a:off x="6831552" y="1684476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56B8D0DA-954C-F049-A989-9D0A1C5C6DAB}"/>
                  </a:ext>
                </a:extLst>
              </p:cNvPr>
              <p:cNvCxnSpPr/>
              <p:nvPr/>
            </p:nvCxnSpPr>
            <p:spPr>
              <a:xfrm flipH="1">
                <a:off x="6931662" y="1684476"/>
                <a:ext cx="4577" cy="74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A7AC1167-B3F6-6944-8BA1-93C4A0E944EF}"/>
                  </a:ext>
                </a:extLst>
              </p:cNvPr>
              <p:cNvCxnSpPr/>
              <p:nvPr/>
            </p:nvCxnSpPr>
            <p:spPr>
              <a:xfrm>
                <a:off x="6831552" y="2428279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66A71334-0820-8748-9EAC-9D2C6B3EFE8F}"/>
                </a:ext>
              </a:extLst>
            </p:cNvPr>
            <p:cNvGrpSpPr/>
            <p:nvPr/>
          </p:nvGrpSpPr>
          <p:grpSpPr>
            <a:xfrm>
              <a:off x="6160385" y="1729650"/>
              <a:ext cx="54864" cy="802571"/>
              <a:chOff x="6831552" y="1684476"/>
              <a:chExt cx="104687" cy="743803"/>
            </a:xfrm>
          </p:grpSpPr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2A646710-33BF-B341-8431-F88902C372B8}"/>
                  </a:ext>
                </a:extLst>
              </p:cNvPr>
              <p:cNvCxnSpPr/>
              <p:nvPr/>
            </p:nvCxnSpPr>
            <p:spPr>
              <a:xfrm>
                <a:off x="6831552" y="1684476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0F8FB191-53F1-0943-87EC-315492B54D71}"/>
                  </a:ext>
                </a:extLst>
              </p:cNvPr>
              <p:cNvCxnSpPr/>
              <p:nvPr/>
            </p:nvCxnSpPr>
            <p:spPr>
              <a:xfrm flipH="1">
                <a:off x="6931662" y="1684476"/>
                <a:ext cx="4577" cy="74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9567E38F-C50A-AC46-8F9F-63255803E50F}"/>
                  </a:ext>
                </a:extLst>
              </p:cNvPr>
              <p:cNvCxnSpPr/>
              <p:nvPr/>
            </p:nvCxnSpPr>
            <p:spPr>
              <a:xfrm>
                <a:off x="6831552" y="2428279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2F526628-0EC0-1241-BC65-3968FF4F9190}"/>
                </a:ext>
              </a:extLst>
            </p:cNvPr>
            <p:cNvGrpSpPr/>
            <p:nvPr/>
          </p:nvGrpSpPr>
          <p:grpSpPr>
            <a:xfrm>
              <a:off x="6160385" y="2572818"/>
              <a:ext cx="54864" cy="708803"/>
              <a:chOff x="6831552" y="1684476"/>
              <a:chExt cx="104687" cy="743803"/>
            </a:xfrm>
          </p:grpSpPr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761567D5-D319-0741-97AD-B951F7926449}"/>
                  </a:ext>
                </a:extLst>
              </p:cNvPr>
              <p:cNvCxnSpPr/>
              <p:nvPr/>
            </p:nvCxnSpPr>
            <p:spPr>
              <a:xfrm>
                <a:off x="6831552" y="1684476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CDC688DF-3DB1-4146-B027-12A4B7DD0B65}"/>
                  </a:ext>
                </a:extLst>
              </p:cNvPr>
              <p:cNvCxnSpPr/>
              <p:nvPr/>
            </p:nvCxnSpPr>
            <p:spPr>
              <a:xfrm flipH="1">
                <a:off x="6931662" y="1684476"/>
                <a:ext cx="4577" cy="74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88EEE387-11B6-BF4C-AFCE-CD7B2B4C4996}"/>
                  </a:ext>
                </a:extLst>
              </p:cNvPr>
              <p:cNvCxnSpPr/>
              <p:nvPr/>
            </p:nvCxnSpPr>
            <p:spPr>
              <a:xfrm>
                <a:off x="6831552" y="2428279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45C0B16-0FC8-0F40-B685-1B33A14F1899}"/>
                </a:ext>
              </a:extLst>
            </p:cNvPr>
            <p:cNvGrpSpPr/>
            <p:nvPr/>
          </p:nvGrpSpPr>
          <p:grpSpPr>
            <a:xfrm>
              <a:off x="6160384" y="3317457"/>
              <a:ext cx="54864" cy="1371600"/>
              <a:chOff x="6831552" y="1684476"/>
              <a:chExt cx="104687" cy="743803"/>
            </a:xfrm>
          </p:grpSpPr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2EBA210B-7B33-CA42-854F-85F9708AB090}"/>
                  </a:ext>
                </a:extLst>
              </p:cNvPr>
              <p:cNvCxnSpPr/>
              <p:nvPr/>
            </p:nvCxnSpPr>
            <p:spPr>
              <a:xfrm>
                <a:off x="6831552" y="1684476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EDD240AB-43B7-7440-9F28-76CBED0D72A5}"/>
                  </a:ext>
                </a:extLst>
              </p:cNvPr>
              <p:cNvCxnSpPr/>
              <p:nvPr/>
            </p:nvCxnSpPr>
            <p:spPr>
              <a:xfrm flipH="1">
                <a:off x="6931662" y="1684476"/>
                <a:ext cx="4577" cy="74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C02EE1AC-D318-4346-A69D-22AD60E2155C}"/>
                  </a:ext>
                </a:extLst>
              </p:cNvPr>
              <p:cNvCxnSpPr/>
              <p:nvPr/>
            </p:nvCxnSpPr>
            <p:spPr>
              <a:xfrm>
                <a:off x="6831552" y="2428279"/>
                <a:ext cx="1046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072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93C1E39F-AB1A-DC45-8F8D-E2D658612656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Strategies for Identification of Potentially Important Bcl6 Target TFs in </a:t>
            </a:r>
            <a:r>
              <a:rPr lang="en-US" sz="18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Differentiation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00FF31-ED33-C440-964F-BEE3AA8491A8}"/>
              </a:ext>
            </a:extLst>
          </p:cNvPr>
          <p:cNvGrpSpPr/>
          <p:nvPr/>
        </p:nvGrpSpPr>
        <p:grpSpPr>
          <a:xfrm>
            <a:off x="497702" y="2626945"/>
            <a:ext cx="7799256" cy="2904670"/>
            <a:chOff x="497702" y="2512645"/>
            <a:chExt cx="7799256" cy="290467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083921A-8A86-D240-A682-2F0C3311136F}"/>
                </a:ext>
              </a:extLst>
            </p:cNvPr>
            <p:cNvCxnSpPr>
              <a:cxnSpLocks/>
            </p:cNvCxnSpPr>
            <p:nvPr/>
          </p:nvCxnSpPr>
          <p:spPr>
            <a:xfrm>
              <a:off x="4194091" y="4359443"/>
              <a:ext cx="1005840" cy="0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58E19A3-B220-4745-96AE-A50E05DE6508}"/>
                </a:ext>
              </a:extLst>
            </p:cNvPr>
            <p:cNvSpPr txBox="1"/>
            <p:nvPr/>
          </p:nvSpPr>
          <p:spPr>
            <a:xfrm>
              <a:off x="3410481" y="3190675"/>
              <a:ext cx="12449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Bcl6-target genes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2693EA5-68D4-3142-9B7C-D61D552F2F74}"/>
                </a:ext>
              </a:extLst>
            </p:cNvPr>
            <p:cNvGrpSpPr/>
            <p:nvPr/>
          </p:nvGrpSpPr>
          <p:grpSpPr>
            <a:xfrm>
              <a:off x="2861127" y="2661099"/>
              <a:ext cx="1860565" cy="513614"/>
              <a:chOff x="1955593" y="2218069"/>
              <a:chExt cx="1860565" cy="513614"/>
            </a:xfrm>
          </p:grpSpPr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6A8F5E79-182F-1E48-8F12-9F7FA03938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0618" t="32350" r="20956" b="53157"/>
              <a:stretch/>
            </p:blipFill>
            <p:spPr>
              <a:xfrm>
                <a:off x="2086522" y="2369291"/>
                <a:ext cx="1207205" cy="90844"/>
              </a:xfrm>
              <a:prstGeom prst="rect">
                <a:avLst/>
              </a:prstGeom>
            </p:spPr>
          </p:pic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7807DB2-7D6D-E74C-8039-47FBB9D42AEA}"/>
                  </a:ext>
                </a:extLst>
              </p:cNvPr>
              <p:cNvGrpSpPr/>
              <p:nvPr/>
            </p:nvGrpSpPr>
            <p:grpSpPr>
              <a:xfrm>
                <a:off x="2086522" y="2218069"/>
                <a:ext cx="217279" cy="180140"/>
                <a:chOff x="2515181" y="1524308"/>
                <a:chExt cx="223881" cy="182880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3D033F07-BDC5-E14F-BD1C-ED978DBB2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5181" y="1526046"/>
                  <a:ext cx="223881" cy="29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2B177CC-D128-9E4C-8438-35465528DF60}"/>
                    </a:ext>
                  </a:extLst>
                </p:cNvPr>
                <p:cNvCxnSpPr/>
                <p:nvPr/>
              </p:nvCxnSpPr>
              <p:spPr>
                <a:xfrm>
                  <a:off x="2519319" y="1524308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C5CA1BE6-9D9D-6B4D-8E74-2F41E5D2D8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366" t="66299" b="1"/>
              <a:stretch/>
            </p:blipFill>
            <p:spPr>
              <a:xfrm>
                <a:off x="1955593" y="2520444"/>
                <a:ext cx="1860565" cy="211239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C35DCE6-C1F3-BD47-80EF-0D3E773445E3}"/>
                </a:ext>
              </a:extLst>
            </p:cNvPr>
            <p:cNvGrpSpPr/>
            <p:nvPr/>
          </p:nvGrpSpPr>
          <p:grpSpPr>
            <a:xfrm>
              <a:off x="6619086" y="2564849"/>
              <a:ext cx="1677872" cy="1922377"/>
              <a:chOff x="3419818" y="98976"/>
              <a:chExt cx="1677872" cy="1922377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0FD360-1E85-994A-9C36-4A51CFE967F9}"/>
                  </a:ext>
                </a:extLst>
              </p:cNvPr>
              <p:cNvSpPr txBox="1"/>
              <p:nvPr/>
            </p:nvSpPr>
            <p:spPr>
              <a:xfrm>
                <a:off x="3498700" y="1759743"/>
                <a:ext cx="14750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u="sng" dirty="0"/>
                  <a:t>Customized PageRank</a:t>
                </a:r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421CAC06-8C38-C44D-9CB1-F76EB4B1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486" y="356131"/>
                <a:ext cx="594885" cy="826229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8AD5C1D9-A42D-8345-B89B-9CAD14B1D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390" b="9098"/>
              <a:stretch/>
            </p:blipFill>
            <p:spPr>
              <a:xfrm>
                <a:off x="4357225" y="396798"/>
                <a:ext cx="570103" cy="744895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D0A4D6E-F61F-024B-BBBE-C9FA9F36A205}"/>
                  </a:ext>
                </a:extLst>
              </p:cNvPr>
              <p:cNvSpPr txBox="1"/>
              <p:nvPr/>
            </p:nvSpPr>
            <p:spPr>
              <a:xfrm>
                <a:off x="3419818" y="1092812"/>
                <a:ext cx="793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TF-targeted</a:t>
                </a:r>
              </a:p>
              <a:p>
                <a:pPr algn="ctr"/>
                <a:r>
                  <a:rPr lang="en-US" sz="1000" dirty="0"/>
                  <a:t>genes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F482DCB-FB65-8D4F-97F3-FA26EFC6D099}"/>
                  </a:ext>
                </a:extLst>
              </p:cNvPr>
              <p:cNvSpPr txBox="1"/>
              <p:nvPr/>
            </p:nvSpPr>
            <p:spPr>
              <a:xfrm>
                <a:off x="4186863" y="1092812"/>
                <a:ext cx="9108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TF expression</a:t>
                </a: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D1BE94C-198D-D04B-AC9D-32713AD134DB}"/>
                  </a:ext>
                </a:extLst>
              </p:cNvPr>
              <p:cNvGrpSpPr/>
              <p:nvPr/>
            </p:nvGrpSpPr>
            <p:grpSpPr>
              <a:xfrm>
                <a:off x="3791332" y="1450059"/>
                <a:ext cx="855489" cy="322943"/>
                <a:chOff x="5389390" y="7417553"/>
                <a:chExt cx="954672" cy="664943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F0B9B48A-7A9B-CB48-935D-1DBF0FDF97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6727" y="7705944"/>
                  <a:ext cx="0" cy="37655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DCA1281D-4FB0-0849-90E4-16DBD9A7B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9390" y="7600529"/>
                  <a:ext cx="477336" cy="9685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8A095D2-0571-DA4D-AD19-86A7B8C50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66726" y="7600529"/>
                  <a:ext cx="477336" cy="10058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6F72644-346F-034B-81C5-71751E2B0F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97482" y="7417553"/>
                  <a:ext cx="0" cy="18288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945C7343-8FC8-5E46-9B11-FC583CA4C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44062" y="7417553"/>
                  <a:ext cx="0" cy="18288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B8755FD-FE1A-0A41-A727-CFCF003BFD24}"/>
                  </a:ext>
                </a:extLst>
              </p:cNvPr>
              <p:cNvSpPr txBox="1"/>
              <p:nvPr/>
            </p:nvSpPr>
            <p:spPr>
              <a:xfrm>
                <a:off x="3452519" y="98976"/>
                <a:ext cx="6928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ATAC-</a:t>
                </a:r>
                <a:r>
                  <a:rPr lang="en-US" sz="1000" dirty="0" err="1"/>
                  <a:t>Seq</a:t>
                </a:r>
                <a:endParaRPr lang="en-US" sz="10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81C7159-BBC1-A346-B41F-4F6A7696014A}"/>
                  </a:ext>
                </a:extLst>
              </p:cNvPr>
              <p:cNvSpPr txBox="1"/>
              <p:nvPr/>
            </p:nvSpPr>
            <p:spPr>
              <a:xfrm>
                <a:off x="4316706" y="98976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RNA-</a:t>
                </a:r>
                <a:r>
                  <a:rPr lang="en-US" sz="1000" dirty="0" err="1"/>
                  <a:t>Seq</a:t>
                </a:r>
                <a:endParaRPr lang="en-US" sz="1000" dirty="0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F04A861-5E6D-1A4F-9F9E-2AA1778971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4608" y="313735"/>
                <a:ext cx="5486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143FBA2-00C9-B242-BC88-DEEFF00D6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7956" y="313735"/>
                <a:ext cx="5486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CA933F1-1E9F-9442-9546-3F26EF7CD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0219" y="4359443"/>
              <a:ext cx="1005840" cy="0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8141CF1-1BB6-A74F-9B8C-617A0D2A2F4B}"/>
                </a:ext>
              </a:extLst>
            </p:cNvPr>
            <p:cNvGrpSpPr/>
            <p:nvPr/>
          </p:nvGrpSpPr>
          <p:grpSpPr>
            <a:xfrm>
              <a:off x="4504329" y="3839936"/>
              <a:ext cx="2027859" cy="1440283"/>
              <a:chOff x="3668827" y="3990096"/>
              <a:chExt cx="2027859" cy="1440283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0B6406-820C-CB43-9C94-A180D29FADA9}"/>
                  </a:ext>
                </a:extLst>
              </p:cNvPr>
              <p:cNvSpPr txBox="1"/>
              <p:nvPr/>
            </p:nvSpPr>
            <p:spPr>
              <a:xfrm>
                <a:off x="3668827" y="4968714"/>
                <a:ext cx="20278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</a:rPr>
                  <a:t>Strong candidate TFs that regulate Bcl6-ii </a:t>
                </a:r>
                <a:r>
                  <a:rPr lang="en-US" sz="1200" dirty="0" err="1">
                    <a:solidFill>
                      <a:srgbClr val="0432FF"/>
                    </a:solidFill>
                  </a:rPr>
                  <a:t>Tfh</a:t>
                </a:r>
                <a:r>
                  <a:rPr lang="en-US" sz="1200" dirty="0">
                    <a:solidFill>
                      <a:srgbClr val="0432FF"/>
                    </a:solidFill>
                  </a:rPr>
                  <a:t> genes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170D3B6-8C52-3443-9FB6-EAAAD676B2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99432" y="3990096"/>
                <a:ext cx="822960" cy="724883"/>
                <a:chOff x="3506469" y="3284607"/>
                <a:chExt cx="1236856" cy="1089453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ACB963A-DF22-0B42-9EAE-0958E95D5655}"/>
                    </a:ext>
                  </a:extLst>
                </p:cNvPr>
                <p:cNvSpPr/>
                <p:nvPr/>
              </p:nvSpPr>
              <p:spPr>
                <a:xfrm>
                  <a:off x="3978497" y="3609232"/>
                  <a:ext cx="764828" cy="76482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92D6DF0C-5CD4-7946-88BE-0B2CF4333827}"/>
                    </a:ext>
                  </a:extLst>
                </p:cNvPr>
                <p:cNvSpPr/>
                <p:nvPr/>
              </p:nvSpPr>
              <p:spPr>
                <a:xfrm>
                  <a:off x="3506469" y="3609232"/>
                  <a:ext cx="764828" cy="76482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EF6F8231-A002-6E4E-B1BF-7887104D2227}"/>
                    </a:ext>
                  </a:extLst>
                </p:cNvPr>
                <p:cNvSpPr/>
                <p:nvPr/>
              </p:nvSpPr>
              <p:spPr>
                <a:xfrm>
                  <a:off x="3743444" y="3284607"/>
                  <a:ext cx="764828" cy="76482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B9901A8-1E42-C840-9A87-6ACBA334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0912" y="4423052"/>
                <a:ext cx="0" cy="51213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28227BA-E3D0-C84B-BF64-1097F2C9EAE5}"/>
                </a:ext>
              </a:extLst>
            </p:cNvPr>
            <p:cNvGrpSpPr/>
            <p:nvPr/>
          </p:nvGrpSpPr>
          <p:grpSpPr>
            <a:xfrm>
              <a:off x="4527744" y="3329721"/>
              <a:ext cx="918669" cy="651533"/>
              <a:chOff x="2619888" y="2747774"/>
              <a:chExt cx="1356880" cy="92903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4CD0DF-0FAA-E148-8CCB-4954A0EEF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9888" y="2747774"/>
                <a:ext cx="1352428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B123804-FD92-A742-9511-302EC3B62F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6768" y="2747774"/>
                <a:ext cx="0" cy="92903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2AD8256-7903-8A4E-80B3-C22976A89634}"/>
                </a:ext>
              </a:extLst>
            </p:cNvPr>
            <p:cNvGrpSpPr/>
            <p:nvPr/>
          </p:nvGrpSpPr>
          <p:grpSpPr>
            <a:xfrm>
              <a:off x="497702" y="2512645"/>
              <a:ext cx="2305142" cy="861774"/>
              <a:chOff x="497702" y="2512645"/>
              <a:chExt cx="2305142" cy="861774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E8FD296-690C-1740-82A4-DAF89AFD272F}"/>
                  </a:ext>
                </a:extLst>
              </p:cNvPr>
              <p:cNvSpPr txBox="1"/>
              <p:nvPr/>
            </p:nvSpPr>
            <p:spPr>
              <a:xfrm>
                <a:off x="497702" y="2512645"/>
                <a:ext cx="155016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/>
                  <a:t>Sources:</a:t>
                </a:r>
              </a:p>
              <a:p>
                <a:pPr marL="115888" indent="-115888"/>
                <a:r>
                  <a:rPr lang="en-US" sz="1000" dirty="0"/>
                  <a:t>1. Human GC </a:t>
                </a:r>
                <a:r>
                  <a:rPr lang="en-US" sz="1000" dirty="0" err="1"/>
                  <a:t>Tfh</a:t>
                </a:r>
                <a:r>
                  <a:rPr lang="en-US" sz="1000" dirty="0"/>
                  <a:t> BCL6 </a:t>
                </a:r>
                <a:r>
                  <a:rPr lang="en-US" sz="1000" dirty="0" err="1"/>
                  <a:t>ChIP-Seq</a:t>
                </a:r>
                <a:r>
                  <a:rPr lang="en-US" sz="1000" dirty="0"/>
                  <a:t>: </a:t>
                </a:r>
                <a:r>
                  <a:rPr lang="en-US" sz="1000" i="1" dirty="0"/>
                  <a:t>Available</a:t>
                </a:r>
              </a:p>
              <a:p>
                <a:pPr marL="115888" indent="-115888"/>
                <a:r>
                  <a:rPr lang="en-US" sz="1000" dirty="0"/>
                  <a:t>2. Mouse Bcl6 </a:t>
                </a:r>
                <a:r>
                  <a:rPr lang="en-US" sz="1000" dirty="0" err="1"/>
                  <a:t>ChIP-Seq</a:t>
                </a:r>
                <a:r>
                  <a:rPr lang="en-US" sz="1000" dirty="0"/>
                  <a:t>: </a:t>
                </a:r>
                <a:r>
                  <a:rPr lang="en-US" sz="1000" i="1" dirty="0"/>
                  <a:t>in progress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E07CD8D-0A8B-B648-9F3D-7051ED5E3D47}"/>
                  </a:ext>
                </a:extLst>
              </p:cNvPr>
              <p:cNvSpPr txBox="1"/>
              <p:nvPr/>
            </p:nvSpPr>
            <p:spPr>
              <a:xfrm>
                <a:off x="2098805" y="2854392"/>
                <a:ext cx="70403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u="sng" dirty="0" err="1"/>
                  <a:t>ChIP-Seq</a:t>
                </a:r>
                <a:endParaRPr lang="en-US" sz="1100" b="1" u="sng" dirty="0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3B358A3F-F5E9-4645-824B-997114A97368}"/>
                  </a:ext>
                </a:extLst>
              </p:cNvPr>
              <p:cNvGrpSpPr/>
              <p:nvPr/>
            </p:nvGrpSpPr>
            <p:grpSpPr>
              <a:xfrm>
                <a:off x="1836505" y="2726331"/>
                <a:ext cx="274102" cy="548640"/>
                <a:chOff x="1714786" y="2763389"/>
                <a:chExt cx="320040" cy="713694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571B1CE2-5B53-6743-AA45-57E04B10A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51946" y="3119847"/>
                  <a:ext cx="182880" cy="77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C9B72AA-5D8C-6649-A5AF-850D83CCF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51946" y="2763389"/>
                  <a:ext cx="0" cy="71369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A780E4E4-DA6C-6C47-ADEF-4A1A14443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4786" y="3477083"/>
                  <a:ext cx="13716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DC94A55B-42A2-A04E-9075-040FFC090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4786" y="2763389"/>
                  <a:ext cx="13716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EEF87B-D2FA-2F48-B62C-2D3093349BBB}"/>
                </a:ext>
              </a:extLst>
            </p:cNvPr>
            <p:cNvGrpSpPr/>
            <p:nvPr/>
          </p:nvGrpSpPr>
          <p:grpSpPr>
            <a:xfrm>
              <a:off x="2778030" y="3569308"/>
              <a:ext cx="1879930" cy="1848007"/>
              <a:chOff x="2778030" y="3569308"/>
              <a:chExt cx="1879930" cy="1848007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DBC332B2-24C5-5C4C-B28A-62A1966838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074" b="11745"/>
              <a:stretch/>
            </p:blipFill>
            <p:spPr>
              <a:xfrm>
                <a:off x="2999530" y="3918705"/>
                <a:ext cx="1300505" cy="1248570"/>
              </a:xfrm>
              <a:prstGeom prst="rect">
                <a:avLst/>
              </a:prstGeom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7DE0D08-431A-C94A-A98A-0FBE56C50685}"/>
                  </a:ext>
                </a:extLst>
              </p:cNvPr>
              <p:cNvSpPr txBox="1"/>
              <p:nvPr/>
            </p:nvSpPr>
            <p:spPr>
              <a:xfrm>
                <a:off x="2986521" y="3569308"/>
                <a:ext cx="14109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Group I TFs (108 genes)</a:t>
                </a:r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E3A89B7-2854-9C47-93B2-373EDC1E23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4100" y="5167308"/>
                <a:ext cx="36576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EE972C3F-0DF5-0441-B159-D68B9969C8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37128" y="5167308"/>
                <a:ext cx="36576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32DFD2A-A248-5440-8F08-2E7E7AE4E760}"/>
                  </a:ext>
                </a:extLst>
              </p:cNvPr>
              <p:cNvSpPr txBox="1"/>
              <p:nvPr/>
            </p:nvSpPr>
            <p:spPr>
              <a:xfrm>
                <a:off x="3521109" y="5171094"/>
                <a:ext cx="11368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Bcl6</a:t>
                </a:r>
                <a:r>
                  <a:rPr lang="en-US" sz="1000" baseline="30000" dirty="0"/>
                  <a:t>f/f</a:t>
                </a:r>
                <a:r>
                  <a:rPr lang="en-US" sz="1000" dirty="0"/>
                  <a:t> Prdm1</a:t>
                </a:r>
                <a:r>
                  <a:rPr lang="en-US" sz="1000" baseline="30000" dirty="0"/>
                  <a:t>f/f </a:t>
                </a:r>
                <a:r>
                  <a:rPr lang="en-US" sz="1000" dirty="0" err="1"/>
                  <a:t>Tfh</a:t>
                </a:r>
                <a:endParaRPr lang="en-US" sz="1000" dirty="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B621F6A-FA62-4746-A2EE-B0B0C0E168DC}"/>
                  </a:ext>
                </a:extLst>
              </p:cNvPr>
              <p:cNvSpPr txBox="1"/>
              <p:nvPr/>
            </p:nvSpPr>
            <p:spPr>
              <a:xfrm>
                <a:off x="2824793" y="5171094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Prdm1</a:t>
                </a:r>
                <a:r>
                  <a:rPr lang="en-US" sz="1000" baseline="30000" dirty="0"/>
                  <a:t>f/f</a:t>
                </a:r>
                <a:r>
                  <a:rPr lang="en-US" sz="1000" dirty="0"/>
                  <a:t> </a:t>
                </a:r>
                <a:r>
                  <a:rPr lang="en-US" sz="1000" dirty="0" err="1"/>
                  <a:t>Tfh</a:t>
                </a:r>
                <a:endParaRPr lang="en-US" sz="1000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6C8921A-8DCC-CD44-8110-2E8D2B348F29}"/>
                  </a:ext>
                </a:extLst>
              </p:cNvPr>
              <p:cNvSpPr txBox="1"/>
              <p:nvPr/>
            </p:nvSpPr>
            <p:spPr>
              <a:xfrm>
                <a:off x="3356014" y="3741063"/>
                <a:ext cx="6719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Bcl6-i TFs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E263C10-F3E8-A349-AD37-43C5B700B7E1}"/>
                  </a:ext>
                </a:extLst>
              </p:cNvPr>
              <p:cNvSpPr txBox="1"/>
              <p:nvPr/>
            </p:nvSpPr>
            <p:spPr>
              <a:xfrm rot="16200000">
                <a:off x="2610837" y="4312642"/>
                <a:ext cx="5806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p-value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2ED112-9F1A-A04E-8398-FA79A4CF4F04}"/>
                </a:ext>
              </a:extLst>
            </p:cNvPr>
            <p:cNvGrpSpPr/>
            <p:nvPr/>
          </p:nvGrpSpPr>
          <p:grpSpPr>
            <a:xfrm>
              <a:off x="603514" y="3933209"/>
              <a:ext cx="2196925" cy="707886"/>
              <a:chOff x="603514" y="3933209"/>
              <a:chExt cx="2196925" cy="707886"/>
            </a:xfrm>
          </p:grpSpPr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B2AF58B-2851-DB4D-99B3-106024994537}"/>
                  </a:ext>
                </a:extLst>
              </p:cNvPr>
              <p:cNvSpPr txBox="1"/>
              <p:nvPr/>
            </p:nvSpPr>
            <p:spPr>
              <a:xfrm>
                <a:off x="2101209" y="4198887"/>
                <a:ext cx="6992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u="sng" dirty="0"/>
                  <a:t>RNA-</a:t>
                </a:r>
                <a:r>
                  <a:rPr lang="en-US" sz="1100" b="1" u="sng" dirty="0" err="1"/>
                  <a:t>Seq</a:t>
                </a:r>
                <a:endParaRPr lang="en-US" sz="1100" b="1" u="sng" dirty="0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C59C8D72-E356-BC41-89AC-7979B9351093}"/>
                  </a:ext>
                </a:extLst>
              </p:cNvPr>
              <p:cNvGrpSpPr/>
              <p:nvPr/>
            </p:nvGrpSpPr>
            <p:grpSpPr>
              <a:xfrm>
                <a:off x="1836287" y="4092455"/>
                <a:ext cx="274320" cy="548640"/>
                <a:chOff x="1714786" y="2763389"/>
                <a:chExt cx="320040" cy="713694"/>
              </a:xfrm>
            </p:grpSpPr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82F8260A-5B9E-2B47-B624-F71BEC86A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51946" y="3119847"/>
                  <a:ext cx="182880" cy="77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5C89A694-FD30-5D45-85C4-26C6365B7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51946" y="2763389"/>
                  <a:ext cx="0" cy="71369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E427E695-EA6E-2841-90D5-27A6A5B0B2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4786" y="3477083"/>
                  <a:ext cx="13716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1FF6C410-A4FA-0E4D-99AD-9495597F4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4786" y="2763389"/>
                  <a:ext cx="13716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CF5CAC9-13A1-C246-B066-9DF869C8F9EF}"/>
                  </a:ext>
                </a:extLst>
              </p:cNvPr>
              <p:cNvSpPr txBox="1"/>
              <p:nvPr/>
            </p:nvSpPr>
            <p:spPr>
              <a:xfrm>
                <a:off x="603514" y="3933209"/>
                <a:ext cx="13580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u="sng" dirty="0"/>
                  <a:t>Sources:</a:t>
                </a:r>
              </a:p>
              <a:p>
                <a:pPr marL="228600" indent="-228600">
                  <a:buAutoNum type="arabicPeriod"/>
                </a:pPr>
                <a:r>
                  <a:rPr lang="en-US" sz="1000" dirty="0"/>
                  <a:t>LCMV infection</a:t>
                </a:r>
              </a:p>
              <a:p>
                <a:pPr marL="228600" indent="-228600">
                  <a:buAutoNum type="arabicPeriod"/>
                </a:pPr>
                <a:r>
                  <a:rPr lang="en-US" sz="1000" dirty="0"/>
                  <a:t>Protein (KLH-gp</a:t>
                </a:r>
                <a:r>
                  <a:rPr lang="en-US" sz="1000" baseline="-25000" dirty="0"/>
                  <a:t>61</a:t>
                </a:r>
                <a:r>
                  <a:rPr lang="en-US" sz="1000" dirty="0"/>
                  <a:t>)</a:t>
                </a:r>
                <a:br>
                  <a:rPr lang="en-US" sz="1000" dirty="0"/>
                </a:br>
                <a:r>
                  <a:rPr lang="en-US" sz="1000" dirty="0"/>
                  <a:t>immunization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E1C752-F08F-7F44-AB11-DA605CFD1678}"/>
              </a:ext>
            </a:extLst>
          </p:cNvPr>
          <p:cNvGrpSpPr/>
          <p:nvPr/>
        </p:nvGrpSpPr>
        <p:grpSpPr>
          <a:xfrm>
            <a:off x="2484866" y="709768"/>
            <a:ext cx="4174269" cy="1801656"/>
            <a:chOff x="2415942" y="595468"/>
            <a:chExt cx="4174269" cy="180165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101C10-3440-4348-848F-2450EDAEF6DE}"/>
                </a:ext>
              </a:extLst>
            </p:cNvPr>
            <p:cNvGrpSpPr/>
            <p:nvPr/>
          </p:nvGrpSpPr>
          <p:grpSpPr>
            <a:xfrm>
              <a:off x="2878510" y="600551"/>
              <a:ext cx="3290961" cy="1767698"/>
              <a:chOff x="849368" y="658161"/>
              <a:chExt cx="3290961" cy="176769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773AA-2AE6-D046-9119-24B154BA03AA}"/>
                  </a:ext>
                </a:extLst>
              </p:cNvPr>
              <p:cNvSpPr txBox="1"/>
              <p:nvPr/>
            </p:nvSpPr>
            <p:spPr>
              <a:xfrm>
                <a:off x="956779" y="658161"/>
                <a:ext cx="4523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Bcl6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ED527F-8C5E-DE44-8CF7-EDF80717A01A}"/>
                  </a:ext>
                </a:extLst>
              </p:cNvPr>
              <p:cNvSpPr txBox="1"/>
              <p:nvPr/>
            </p:nvSpPr>
            <p:spPr>
              <a:xfrm>
                <a:off x="1768626" y="883888"/>
                <a:ext cx="9428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Bcl6-i genes</a:t>
                </a: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0F99314-9B64-D947-85FF-C2803EC02770}"/>
                  </a:ext>
                </a:extLst>
              </p:cNvPr>
              <p:cNvCxnSpPr/>
              <p:nvPr/>
            </p:nvCxnSpPr>
            <p:spPr>
              <a:xfrm>
                <a:off x="849368" y="1257916"/>
                <a:ext cx="738241" cy="1"/>
              </a:xfrm>
              <a:prstGeom prst="line">
                <a:avLst/>
              </a:prstGeom>
              <a:ln>
                <a:solidFill>
                  <a:srgbClr val="0432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91EDB17-80B8-B947-B624-EFB86B73E145}"/>
                  </a:ext>
                </a:extLst>
              </p:cNvPr>
              <p:cNvCxnSpPr/>
              <p:nvPr/>
            </p:nvCxnSpPr>
            <p:spPr>
              <a:xfrm flipV="1">
                <a:off x="1389694" y="1068499"/>
                <a:ext cx="274320" cy="0"/>
              </a:xfrm>
              <a:prstGeom prst="line">
                <a:avLst/>
              </a:prstGeom>
              <a:ln>
                <a:solidFill>
                  <a:srgbClr val="0432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8A66DED-4152-6044-B5CB-A6A428E73FBE}"/>
                  </a:ext>
                </a:extLst>
              </p:cNvPr>
              <p:cNvCxnSpPr/>
              <p:nvPr/>
            </p:nvCxnSpPr>
            <p:spPr>
              <a:xfrm>
                <a:off x="1389694" y="1075037"/>
                <a:ext cx="0" cy="182880"/>
              </a:xfrm>
              <a:prstGeom prst="line">
                <a:avLst/>
              </a:prstGeom>
              <a:ln>
                <a:solidFill>
                  <a:srgbClr val="0432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FCA2A1-07F1-2C4E-95EE-1C58E732EBAD}"/>
                  </a:ext>
                </a:extLst>
              </p:cNvPr>
              <p:cNvCxnSpPr/>
              <p:nvPr/>
            </p:nvCxnSpPr>
            <p:spPr>
              <a:xfrm>
                <a:off x="1087898" y="1195755"/>
                <a:ext cx="18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BEB377F-4A79-714F-A4A4-2032D3282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338" y="905764"/>
                <a:ext cx="0" cy="289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449459-84F3-8C4D-8D7D-B68CA169108A}"/>
                  </a:ext>
                </a:extLst>
              </p:cNvPr>
              <p:cNvSpPr/>
              <p:nvPr/>
            </p:nvSpPr>
            <p:spPr>
              <a:xfrm>
                <a:off x="1680692" y="922236"/>
                <a:ext cx="1091067" cy="534470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5B7848-4882-B449-A955-B7C0B92A6321}"/>
                  </a:ext>
                </a:extLst>
              </p:cNvPr>
              <p:cNvSpPr txBox="1"/>
              <p:nvPr/>
            </p:nvSpPr>
            <p:spPr>
              <a:xfrm>
                <a:off x="1908987" y="674633"/>
                <a:ext cx="6621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432FF"/>
                    </a:solidFill>
                  </a:rPr>
                  <a:t>Group I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922B1DE-072D-084C-A1AE-8E6F1AEAEFB4}"/>
                  </a:ext>
                </a:extLst>
              </p:cNvPr>
              <p:cNvCxnSpPr/>
              <p:nvPr/>
            </p:nvCxnSpPr>
            <p:spPr>
              <a:xfrm>
                <a:off x="1930914" y="1932355"/>
                <a:ext cx="18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6A3190E-BE64-1F4D-9D9E-238332BF4E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2354" y="1385189"/>
                <a:ext cx="0" cy="5471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683DF6-F2A2-7449-BCFB-7432A993EF28}"/>
                  </a:ext>
                </a:extLst>
              </p:cNvPr>
              <p:cNvSpPr txBox="1"/>
              <p:nvPr/>
            </p:nvSpPr>
            <p:spPr>
              <a:xfrm>
                <a:off x="1843047" y="1156137"/>
                <a:ext cx="391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TFs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52D104-1D9D-8048-A30E-E5050E141B6B}"/>
                  </a:ext>
                </a:extLst>
              </p:cNvPr>
              <p:cNvSpPr txBox="1"/>
              <p:nvPr/>
            </p:nvSpPr>
            <p:spPr>
              <a:xfrm>
                <a:off x="2313750" y="1150445"/>
                <a:ext cx="391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TFs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784804F-4FDD-D848-8FF4-7C3C97FF7362}"/>
                  </a:ext>
                </a:extLst>
              </p:cNvPr>
              <p:cNvCxnSpPr/>
              <p:nvPr/>
            </p:nvCxnSpPr>
            <p:spPr>
              <a:xfrm flipV="1">
                <a:off x="2672085" y="1297036"/>
                <a:ext cx="274320" cy="0"/>
              </a:xfrm>
              <a:prstGeom prst="line">
                <a:avLst/>
              </a:prstGeom>
              <a:ln>
                <a:solidFill>
                  <a:srgbClr val="01B5EE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AF1BD6D-1528-1B45-926C-7E20EB138DE0}"/>
                  </a:ext>
                </a:extLst>
              </p:cNvPr>
              <p:cNvCxnSpPr/>
              <p:nvPr/>
            </p:nvCxnSpPr>
            <p:spPr>
              <a:xfrm>
                <a:off x="1865123" y="1988900"/>
                <a:ext cx="906636" cy="2302"/>
              </a:xfrm>
              <a:prstGeom prst="line">
                <a:avLst/>
              </a:prstGeom>
              <a:ln>
                <a:solidFill>
                  <a:srgbClr val="FF9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1D75164-0265-DA48-BABE-9EA72AD80148}"/>
                  </a:ext>
                </a:extLst>
              </p:cNvPr>
              <p:cNvCxnSpPr/>
              <p:nvPr/>
            </p:nvCxnSpPr>
            <p:spPr>
              <a:xfrm>
                <a:off x="2405449" y="1799483"/>
                <a:ext cx="584921" cy="4237"/>
              </a:xfrm>
              <a:prstGeom prst="line">
                <a:avLst/>
              </a:prstGeom>
              <a:ln>
                <a:solidFill>
                  <a:srgbClr val="FF93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A65F255-EFC4-D446-A9AB-0E0451C997FA}"/>
                  </a:ext>
                </a:extLst>
              </p:cNvPr>
              <p:cNvCxnSpPr/>
              <p:nvPr/>
            </p:nvCxnSpPr>
            <p:spPr>
              <a:xfrm>
                <a:off x="2405449" y="1806021"/>
                <a:ext cx="0" cy="182880"/>
              </a:xfrm>
              <a:prstGeom prst="line">
                <a:avLst/>
              </a:prstGeom>
              <a:ln>
                <a:solidFill>
                  <a:srgbClr val="FF9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5EE903-5FB4-7742-8BF8-74FF93B0B6E1}"/>
                  </a:ext>
                </a:extLst>
              </p:cNvPr>
              <p:cNvSpPr txBox="1"/>
              <p:nvPr/>
            </p:nvSpPr>
            <p:spPr>
              <a:xfrm>
                <a:off x="2216896" y="1526721"/>
                <a:ext cx="839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rgbClr val="FF9300"/>
                    </a:solidFill>
                  </a:rPr>
                  <a:t>Tfh</a:t>
                </a:r>
                <a:r>
                  <a:rPr lang="en-US" sz="1200" baseline="30000" dirty="0">
                    <a:solidFill>
                      <a:srgbClr val="FF9300"/>
                    </a:solidFill>
                  </a:rPr>
                  <a:t>+</a:t>
                </a:r>
                <a:r>
                  <a:rPr lang="en-US" sz="1200" dirty="0">
                    <a:solidFill>
                      <a:srgbClr val="FF9300"/>
                    </a:solidFill>
                  </a:rPr>
                  <a:t> genes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E672C0-EAA5-ED41-8B8D-012A47CC99AC}"/>
                  </a:ext>
                </a:extLst>
              </p:cNvPr>
              <p:cNvSpPr txBox="1"/>
              <p:nvPr/>
            </p:nvSpPr>
            <p:spPr>
              <a:xfrm>
                <a:off x="3117125" y="1667521"/>
                <a:ext cx="9812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Bcl6-ii genes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08CB001-4974-F447-BD46-A4196E04FBEB}"/>
                  </a:ext>
                </a:extLst>
              </p:cNvPr>
              <p:cNvSpPr/>
              <p:nvPr/>
            </p:nvSpPr>
            <p:spPr>
              <a:xfrm>
                <a:off x="3049262" y="1652468"/>
                <a:ext cx="1091067" cy="534470"/>
              </a:xfrm>
              <a:prstGeom prst="rect">
                <a:avLst/>
              </a:prstGeom>
              <a:noFill/>
              <a:ln>
                <a:solidFill>
                  <a:srgbClr val="FF93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E0CFDE-B1C7-E547-B5D5-3B79D8256702}"/>
                  </a:ext>
                </a:extLst>
              </p:cNvPr>
              <p:cNvSpPr txBox="1"/>
              <p:nvPr/>
            </p:nvSpPr>
            <p:spPr>
              <a:xfrm>
                <a:off x="3231871" y="1404865"/>
                <a:ext cx="7534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9300"/>
                    </a:solidFill>
                  </a:rPr>
                  <a:t>Group IV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CE0E89-3135-E241-88E7-B269E5749BBC}"/>
                  </a:ext>
                </a:extLst>
              </p:cNvPr>
              <p:cNvSpPr txBox="1"/>
              <p:nvPr/>
            </p:nvSpPr>
            <p:spPr>
              <a:xfrm>
                <a:off x="2894039" y="1152649"/>
                <a:ext cx="880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B5EE"/>
                    </a:solidFill>
                  </a:rPr>
                  <a:t>Th1</a:t>
                </a:r>
                <a:r>
                  <a:rPr lang="en-US" sz="1200" baseline="30000" dirty="0">
                    <a:solidFill>
                      <a:srgbClr val="01B5EE"/>
                    </a:solidFill>
                  </a:rPr>
                  <a:t>+</a:t>
                </a:r>
                <a:r>
                  <a:rPr lang="en-US" sz="1200" dirty="0">
                    <a:solidFill>
                      <a:srgbClr val="01B5EE"/>
                    </a:solidFill>
                  </a:rPr>
                  <a:t> genes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C61FCF-EA02-CF4B-AB1C-0EB9C21CC24B}"/>
                  </a:ext>
                </a:extLst>
              </p:cNvPr>
              <p:cNvSpPr txBox="1"/>
              <p:nvPr/>
            </p:nvSpPr>
            <p:spPr>
              <a:xfrm>
                <a:off x="3128081" y="2148860"/>
                <a:ext cx="9653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Tfh</a:t>
                </a:r>
                <a:r>
                  <a:rPr lang="en-US" sz="1200" dirty="0"/>
                  <a:t> function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0F34086-AEC9-144A-8B0D-B8FEB756F42E}"/>
                </a:ext>
              </a:extLst>
            </p:cNvPr>
            <p:cNvSpPr/>
            <p:nvPr/>
          </p:nvSpPr>
          <p:spPr>
            <a:xfrm>
              <a:off x="2415942" y="595468"/>
              <a:ext cx="4174269" cy="18016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76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Human_chr3_188939917-188950721_-_UCSC_Genome_Browser_v332.png">
            <a:extLst>
              <a:ext uri="{FF2B5EF4-FFF2-40B4-BE49-F238E27FC236}">
                <a16:creationId xmlns:a16="http://schemas.microsoft.com/office/drawing/2014/main" id="{7CEA0686-8279-E24A-8883-52722E6674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18"/>
          <a:stretch/>
        </p:blipFill>
        <p:spPr>
          <a:xfrm>
            <a:off x="1299056" y="3875276"/>
            <a:ext cx="2360823" cy="513073"/>
          </a:xfrm>
          <a:prstGeom prst="rect">
            <a:avLst/>
          </a:prstGeom>
        </p:spPr>
      </p:pic>
      <p:pic>
        <p:nvPicPr>
          <p:cNvPr id="48" name="Picture 47" descr="Human_chr3_188939917-188950721_-_UCSC_Genome_Browser_v332.png">
            <a:extLst>
              <a:ext uri="{FF2B5EF4-FFF2-40B4-BE49-F238E27FC236}">
                <a16:creationId xmlns:a16="http://schemas.microsoft.com/office/drawing/2014/main" id="{816DF35A-D8E1-EF44-9332-E69F954A9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5"/>
          <a:stretch/>
        </p:blipFill>
        <p:spPr>
          <a:xfrm>
            <a:off x="1299056" y="4731331"/>
            <a:ext cx="2360823" cy="18140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B9E10A1-84EF-D44A-B761-35AE55A820A9}"/>
              </a:ext>
            </a:extLst>
          </p:cNvPr>
          <p:cNvSpPr/>
          <p:nvPr/>
        </p:nvSpPr>
        <p:spPr>
          <a:xfrm>
            <a:off x="2567632" y="4388346"/>
            <a:ext cx="137034" cy="10114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734A4A-5AC4-0940-AA9E-58570701B793}"/>
              </a:ext>
            </a:extLst>
          </p:cNvPr>
          <p:cNvSpPr/>
          <p:nvPr/>
        </p:nvSpPr>
        <p:spPr>
          <a:xfrm>
            <a:off x="2774794" y="4388346"/>
            <a:ext cx="137034" cy="10114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9CFFA2-686B-1146-B70C-D12729175ACC}"/>
              </a:ext>
            </a:extLst>
          </p:cNvPr>
          <p:cNvSpPr txBox="1"/>
          <p:nvPr/>
        </p:nvSpPr>
        <p:spPr>
          <a:xfrm>
            <a:off x="2509517" y="4841396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BCL6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EBE6303-BB80-414A-AB2D-794B7565C39F}"/>
              </a:ext>
            </a:extLst>
          </p:cNvPr>
          <p:cNvSpPr/>
          <p:nvPr/>
        </p:nvSpPr>
        <p:spPr>
          <a:xfrm>
            <a:off x="2603908" y="4612613"/>
            <a:ext cx="63466" cy="101141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82EC52-1F57-2740-827D-29C4C216E013}"/>
              </a:ext>
            </a:extLst>
          </p:cNvPr>
          <p:cNvSpPr/>
          <p:nvPr/>
        </p:nvSpPr>
        <p:spPr>
          <a:xfrm>
            <a:off x="2829608" y="4612613"/>
            <a:ext cx="28294" cy="101141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72FF33-43FB-3F42-A9C0-D76DFAE5F6A7}"/>
              </a:ext>
            </a:extLst>
          </p:cNvPr>
          <p:cNvSpPr/>
          <p:nvPr/>
        </p:nvSpPr>
        <p:spPr>
          <a:xfrm>
            <a:off x="2624060" y="4500235"/>
            <a:ext cx="28294" cy="10114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E891FE0-EBC6-B448-AD9D-E667ACF5948E}"/>
              </a:ext>
            </a:extLst>
          </p:cNvPr>
          <p:cNvSpPr/>
          <p:nvPr/>
        </p:nvSpPr>
        <p:spPr>
          <a:xfrm>
            <a:off x="3245247" y="3958899"/>
            <a:ext cx="46489" cy="101141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25326B-8C70-F34D-B675-6998B1D7C62D}"/>
              </a:ext>
            </a:extLst>
          </p:cNvPr>
          <p:cNvSpPr txBox="1"/>
          <p:nvPr/>
        </p:nvSpPr>
        <p:spPr>
          <a:xfrm>
            <a:off x="3271584" y="3886995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STAT motif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A593A25-E434-864E-9F19-05B9D1D5B967}"/>
              </a:ext>
            </a:extLst>
          </p:cNvPr>
          <p:cNvSpPr/>
          <p:nvPr/>
        </p:nvSpPr>
        <p:spPr>
          <a:xfrm>
            <a:off x="3245247" y="3807024"/>
            <a:ext cx="46489" cy="10114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02AA8E-F399-C444-B97D-EF1CD17D17D2}"/>
              </a:ext>
            </a:extLst>
          </p:cNvPr>
          <p:cNvSpPr txBox="1"/>
          <p:nvPr/>
        </p:nvSpPr>
        <p:spPr>
          <a:xfrm>
            <a:off x="3271584" y="3735120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BCL6 motif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FBF450-60CE-1844-90F1-CBE54B99B437}"/>
              </a:ext>
            </a:extLst>
          </p:cNvPr>
          <p:cNvSpPr/>
          <p:nvPr/>
        </p:nvSpPr>
        <p:spPr>
          <a:xfrm>
            <a:off x="2513714" y="3728529"/>
            <a:ext cx="457635" cy="13082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CBC164-41A5-5541-AD24-CEA9233675E4}"/>
              </a:ext>
            </a:extLst>
          </p:cNvPr>
          <p:cNvSpPr txBox="1"/>
          <p:nvPr/>
        </p:nvSpPr>
        <p:spPr>
          <a:xfrm>
            <a:off x="1155557" y="3499553"/>
            <a:ext cx="10935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sng" dirty="0"/>
              <a:t>Human GC </a:t>
            </a:r>
            <a:r>
              <a:rPr lang="en-US" sz="900" u="sng" dirty="0" err="1"/>
              <a:t>Tfh</a:t>
            </a:r>
            <a:r>
              <a:rPr lang="en-US" sz="900" u="sng" dirty="0"/>
              <a:t> cells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07DB5E-5D6F-B541-99CF-8647BE22362D}"/>
              </a:ext>
            </a:extLst>
          </p:cNvPr>
          <p:cNvSpPr/>
          <p:nvPr/>
        </p:nvSpPr>
        <p:spPr>
          <a:xfrm>
            <a:off x="3245247" y="3663091"/>
            <a:ext cx="46489" cy="101141"/>
          </a:xfrm>
          <a:prstGeom prst="rect">
            <a:avLst/>
          </a:prstGeom>
          <a:solidFill>
            <a:srgbClr val="0432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F451DF-4E5E-F84C-AC89-D40476F53576}"/>
              </a:ext>
            </a:extLst>
          </p:cNvPr>
          <p:cNvSpPr txBox="1"/>
          <p:nvPr/>
        </p:nvSpPr>
        <p:spPr>
          <a:xfrm>
            <a:off x="3271584" y="3591187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BCL6 peaks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10" y="813152"/>
            <a:ext cx="3426581" cy="166335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6DDAAC0-3AF3-AA47-81AD-A52553894916}"/>
              </a:ext>
            </a:extLst>
          </p:cNvPr>
          <p:cNvSpPr/>
          <p:nvPr/>
        </p:nvSpPr>
        <p:spPr>
          <a:xfrm>
            <a:off x="2249126" y="5107741"/>
            <a:ext cx="24785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effectLst/>
                <a:latin typeface="Helvetica" pitchFamily="2" charset="0"/>
              </a:rPr>
              <a:t>Hatzi</a:t>
            </a:r>
            <a:r>
              <a:rPr lang="en-US" sz="800" dirty="0">
                <a:effectLst/>
                <a:latin typeface="Helvetica" pitchFamily="2" charset="0"/>
              </a:rPr>
              <a:t>, et al., 2015 </a:t>
            </a:r>
            <a:r>
              <a:rPr lang="en-US" sz="800" i="1" dirty="0">
                <a:effectLst/>
                <a:latin typeface="Helvetica" pitchFamily="2" charset="0"/>
              </a:rPr>
              <a:t>J </a:t>
            </a:r>
            <a:r>
              <a:rPr lang="en-US" sz="800" i="1" dirty="0" err="1">
                <a:effectLst/>
                <a:latin typeface="Helvetica" pitchFamily="2" charset="0"/>
              </a:rPr>
              <a:t>Exp</a:t>
            </a:r>
            <a:r>
              <a:rPr lang="en-US" sz="800" i="1" dirty="0">
                <a:effectLst/>
                <a:latin typeface="Helvetica" pitchFamily="2" charset="0"/>
              </a:rPr>
              <a:t> Med</a:t>
            </a:r>
            <a:r>
              <a:rPr lang="en-US" sz="800" dirty="0">
                <a:effectLst/>
                <a:latin typeface="Helvetica" pitchFamily="2" charset="0"/>
              </a:rPr>
              <a:t>, 212: 539–553</a:t>
            </a:r>
          </a:p>
        </p:txBody>
      </p:sp>
      <p:sp>
        <p:nvSpPr>
          <p:cNvPr id="4" name="Rectangle 3"/>
          <p:cNvSpPr/>
          <p:nvPr/>
        </p:nvSpPr>
        <p:spPr>
          <a:xfrm>
            <a:off x="6176963" y="2581316"/>
            <a:ext cx="2877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Basso and Dalla </a:t>
            </a:r>
            <a:r>
              <a:rPr lang="it-IT" sz="800" dirty="0" err="1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Favera</a:t>
            </a:r>
            <a:r>
              <a:rPr lang="it-IT" sz="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, 2010 </a:t>
            </a:r>
            <a:r>
              <a:rPr lang="it-IT" sz="800" i="1" dirty="0" err="1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Advances</a:t>
            </a:r>
            <a:r>
              <a:rPr lang="it-IT" sz="800" i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it-IT" sz="800" i="1" dirty="0" err="1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Immunology</a:t>
            </a:r>
            <a:r>
              <a:rPr lang="it-IT" sz="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, 193–210</a:t>
            </a:r>
          </a:p>
          <a:p>
            <a:r>
              <a:rPr lang="en-US" sz="800" dirty="0" err="1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Pasqualucci</a:t>
            </a:r>
            <a:r>
              <a:rPr lang="en-US" sz="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et al., 2003 </a:t>
            </a:r>
            <a:r>
              <a:rPr lang="en-US" sz="800" i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Blood</a:t>
            </a:r>
            <a:r>
              <a:rPr lang="en-US" sz="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,101: 2914–2923</a:t>
            </a:r>
          </a:p>
          <a:p>
            <a:r>
              <a:rPr lang="en-US" sz="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Wang et al., 2002 </a:t>
            </a:r>
            <a:r>
              <a:rPr lang="en-US" sz="800" i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PNAS</a:t>
            </a:r>
            <a:r>
              <a:rPr lang="en-US" sz="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, 99: 15018–15023</a:t>
            </a:r>
            <a:endParaRPr lang="en-US" sz="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818" y="684058"/>
            <a:ext cx="5180963" cy="2153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Rearrangements of </a:t>
            </a:r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BCL6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were detectable in ~40% of diffuse large B cell lymphoma (DLBCL) and 5–10% of follicular lymphoma. 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Substitution of its 5’ regulatory region with heterologous promoters </a:t>
            </a:r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upregulated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BCL6 expression. 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 subset of DLBCL (~14%) carrying in </a:t>
            </a:r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BCL6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5’ regulatory region-specific mutations which lead to its deregulated expression by disrupting an </a:t>
            </a:r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autoregulatory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circuit.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9475B3-2BEF-434D-8344-B31A8E22BE98}"/>
              </a:ext>
            </a:extLst>
          </p:cNvPr>
          <p:cNvGrpSpPr/>
          <p:nvPr/>
        </p:nvGrpSpPr>
        <p:grpSpPr>
          <a:xfrm>
            <a:off x="5289781" y="3615327"/>
            <a:ext cx="2604527" cy="1488164"/>
            <a:chOff x="5289781" y="3615327"/>
            <a:chExt cx="2604527" cy="1488164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CB59D33-AE3D-C248-940E-A05C57E1E8D3}"/>
                </a:ext>
              </a:extLst>
            </p:cNvPr>
            <p:cNvCxnSpPr>
              <a:cxnSpLocks/>
            </p:cNvCxnSpPr>
            <p:nvPr/>
          </p:nvCxnSpPr>
          <p:spPr>
            <a:xfrm>
              <a:off x="5289781" y="4792880"/>
              <a:ext cx="260452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6C2E768-AD79-C44D-82F9-8A618608ABE9}"/>
                </a:ext>
              </a:extLst>
            </p:cNvPr>
            <p:cNvSpPr/>
            <p:nvPr/>
          </p:nvSpPr>
          <p:spPr>
            <a:xfrm>
              <a:off x="5438270" y="4745408"/>
              <a:ext cx="810478" cy="10416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chemeClr val="tx1"/>
                  </a:solidFill>
                </a:rPr>
                <a:t>TCTAGGAA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BC5046F-3CC8-094E-8C28-896271C6A1EC}"/>
                </a:ext>
              </a:extLst>
            </p:cNvPr>
            <p:cNvCxnSpPr/>
            <p:nvPr/>
          </p:nvCxnSpPr>
          <p:spPr>
            <a:xfrm flipH="1">
              <a:off x="6498302" y="4576228"/>
              <a:ext cx="1216698" cy="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7CCA9D9-89D2-1F4D-B1C7-BF08E3EA772E}"/>
                </a:ext>
              </a:extLst>
            </p:cNvPr>
            <p:cNvCxnSpPr/>
            <p:nvPr/>
          </p:nvCxnSpPr>
          <p:spPr>
            <a:xfrm>
              <a:off x="6498302" y="4576228"/>
              <a:ext cx="0" cy="21665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EED4C4F-7EFB-3441-8A99-D6FBDD7E0207}"/>
                </a:ext>
              </a:extLst>
            </p:cNvPr>
            <p:cNvSpPr/>
            <p:nvPr/>
          </p:nvSpPr>
          <p:spPr>
            <a:xfrm>
              <a:off x="6496266" y="4683550"/>
              <a:ext cx="1300077" cy="2186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i="1" dirty="0">
                  <a:solidFill>
                    <a:schemeClr val="tx1"/>
                  </a:solidFill>
                </a:rPr>
                <a:t>Bcl6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8DC426F-8495-5743-95D7-34C6DF409D50}"/>
                </a:ext>
              </a:extLst>
            </p:cNvPr>
            <p:cNvSpPr txBox="1"/>
            <p:nvPr/>
          </p:nvSpPr>
          <p:spPr>
            <a:xfrm>
              <a:off x="5452865" y="4849576"/>
              <a:ext cx="740908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Bcl6 motif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8FA9C42-A0A6-944D-B130-06EFB1455E90}"/>
                </a:ext>
              </a:extLst>
            </p:cNvPr>
            <p:cNvSpPr txBox="1"/>
            <p:nvPr/>
          </p:nvSpPr>
          <p:spPr>
            <a:xfrm>
              <a:off x="5678508" y="3615327"/>
              <a:ext cx="1114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+ or - in </a:t>
              </a:r>
              <a:r>
                <a:rPr lang="en-US" sz="1400" b="1" dirty="0" err="1"/>
                <a:t>Tfh</a:t>
              </a:r>
              <a:r>
                <a:rPr lang="en-US" sz="1400" b="1" dirty="0"/>
                <a:t>?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D30A77B-ACCC-3A4E-BCEC-90EC344DEA1C}"/>
                </a:ext>
              </a:extLst>
            </p:cNvPr>
            <p:cNvGrpSpPr/>
            <p:nvPr/>
          </p:nvGrpSpPr>
          <p:grpSpPr>
            <a:xfrm>
              <a:off x="5801943" y="4011178"/>
              <a:ext cx="867539" cy="438722"/>
              <a:chOff x="5231116" y="3698234"/>
              <a:chExt cx="893970" cy="782106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84A936F-7693-124D-A60A-7A6735923CA8}"/>
                  </a:ext>
                </a:extLst>
              </p:cNvPr>
              <p:cNvCxnSpPr/>
              <p:nvPr/>
            </p:nvCxnSpPr>
            <p:spPr>
              <a:xfrm flipH="1">
                <a:off x="5231116" y="3698234"/>
                <a:ext cx="0" cy="5817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AD62C52-D20D-DD48-A79A-93D90BC5F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5086" y="3700236"/>
                <a:ext cx="0" cy="78010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B38BE04-BFED-6C42-A192-4550623EE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1116" y="3698234"/>
                <a:ext cx="89397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0C23DC1-68CD-944E-997E-A946896D8279}"/>
                </a:ext>
              </a:extLst>
            </p:cNvPr>
            <p:cNvGrpSpPr/>
            <p:nvPr/>
          </p:nvGrpSpPr>
          <p:grpSpPr>
            <a:xfrm>
              <a:off x="5539774" y="4466813"/>
              <a:ext cx="528985" cy="302017"/>
              <a:chOff x="3544062" y="1015274"/>
              <a:chExt cx="755762" cy="4251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EF10ECA-D8A6-0144-BBD9-2F4C234D9C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44062" y="1057680"/>
                <a:ext cx="755762" cy="382732"/>
              </a:xfrm>
              <a:custGeom>
                <a:avLst/>
                <a:gdLst>
                  <a:gd name="connsiteX0" fmla="*/ 317002 w 926324"/>
                  <a:gd name="connsiteY0" fmla="*/ 387720 h 469108"/>
                  <a:gd name="connsiteX1" fmla="*/ 158740 w 926324"/>
                  <a:gd name="connsiteY1" fmla="*/ 466850 h 469108"/>
                  <a:gd name="connsiteX2" fmla="*/ 479 w 926324"/>
                  <a:gd name="connsiteY2" fmla="*/ 291004 h 469108"/>
                  <a:gd name="connsiteX3" fmla="*/ 211494 w 926324"/>
                  <a:gd name="connsiteY3" fmla="*/ 44820 h 469108"/>
                  <a:gd name="connsiteX4" fmla="*/ 686279 w 926324"/>
                  <a:gd name="connsiteY4" fmla="*/ 18443 h 469108"/>
                  <a:gd name="connsiteX5" fmla="*/ 923671 w 926324"/>
                  <a:gd name="connsiteY5" fmla="*/ 247043 h 469108"/>
                  <a:gd name="connsiteX6" fmla="*/ 800579 w 926324"/>
                  <a:gd name="connsiteY6" fmla="*/ 449266 h 469108"/>
                  <a:gd name="connsiteX7" fmla="*/ 598356 w 926324"/>
                  <a:gd name="connsiteY7" fmla="*/ 370135 h 469108"/>
                  <a:gd name="connsiteX8" fmla="*/ 466471 w 926324"/>
                  <a:gd name="connsiteY8" fmla="*/ 343758 h 469108"/>
                  <a:gd name="connsiteX9" fmla="*/ 317002 w 926324"/>
                  <a:gd name="connsiteY9" fmla="*/ 387720 h 4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6324" h="469108">
                    <a:moveTo>
                      <a:pt x="317002" y="387720"/>
                    </a:moveTo>
                    <a:cubicBezTo>
                      <a:pt x="265713" y="408235"/>
                      <a:pt x="211494" y="482969"/>
                      <a:pt x="158740" y="466850"/>
                    </a:cubicBezTo>
                    <a:cubicBezTo>
                      <a:pt x="105986" y="450731"/>
                      <a:pt x="-8313" y="361342"/>
                      <a:pt x="479" y="291004"/>
                    </a:cubicBezTo>
                    <a:cubicBezTo>
                      <a:pt x="9271" y="220666"/>
                      <a:pt x="97194" y="90247"/>
                      <a:pt x="211494" y="44820"/>
                    </a:cubicBezTo>
                    <a:cubicBezTo>
                      <a:pt x="325794" y="-607"/>
                      <a:pt x="567583" y="-15261"/>
                      <a:pt x="686279" y="18443"/>
                    </a:cubicBezTo>
                    <a:cubicBezTo>
                      <a:pt x="804975" y="52147"/>
                      <a:pt x="904621" y="175239"/>
                      <a:pt x="923671" y="247043"/>
                    </a:cubicBezTo>
                    <a:cubicBezTo>
                      <a:pt x="942721" y="318847"/>
                      <a:pt x="854798" y="428751"/>
                      <a:pt x="800579" y="449266"/>
                    </a:cubicBezTo>
                    <a:cubicBezTo>
                      <a:pt x="746360" y="469781"/>
                      <a:pt x="654041" y="387720"/>
                      <a:pt x="598356" y="370135"/>
                    </a:cubicBezTo>
                    <a:cubicBezTo>
                      <a:pt x="542671" y="352550"/>
                      <a:pt x="510432" y="343758"/>
                      <a:pt x="466471" y="343758"/>
                    </a:cubicBezTo>
                    <a:cubicBezTo>
                      <a:pt x="422510" y="343758"/>
                      <a:pt x="368291" y="367205"/>
                      <a:pt x="317002" y="387720"/>
                    </a:cubicBezTo>
                    <a:close/>
                  </a:path>
                </a:pathLst>
              </a:custGeom>
              <a:solidFill>
                <a:srgbClr val="FF0000">
                  <a:alpha val="6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35406C-EE45-E949-BE5B-49341B235B0C}"/>
                  </a:ext>
                </a:extLst>
              </p:cNvPr>
              <p:cNvSpPr txBox="1"/>
              <p:nvPr/>
            </p:nvSpPr>
            <p:spPr>
              <a:xfrm>
                <a:off x="3618260" y="1015274"/>
                <a:ext cx="607364" cy="368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Bcl6</a:t>
                </a:r>
              </a:p>
            </p:txBody>
          </p: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C5DACE1-D6A1-674F-BE76-BE6D30E1B0AB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Regulation of Bcl6 Expression by Bcl6</a:t>
            </a:r>
          </a:p>
        </p:txBody>
      </p:sp>
    </p:spTree>
    <p:extLst>
      <p:ext uri="{BB962C8B-B14F-4D97-AF65-F5344CB8AC3E}">
        <p14:creationId xmlns:p14="http://schemas.microsoft.com/office/powerpoint/2010/main" val="984097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9AB35B-5A4C-1945-97DA-166331B0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0" t="14410"/>
          <a:stretch/>
        </p:blipFill>
        <p:spPr>
          <a:xfrm>
            <a:off x="5651489" y="4052830"/>
            <a:ext cx="1097283" cy="652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EF7E1-0133-5042-8A16-9239A4051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1" t="17199"/>
          <a:stretch/>
        </p:blipFill>
        <p:spPr>
          <a:xfrm>
            <a:off x="6949139" y="4078446"/>
            <a:ext cx="1092062" cy="651976"/>
          </a:xfrm>
          <a:prstGeom prst="rect">
            <a:avLst/>
          </a:prstGeom>
        </p:spPr>
      </p:pic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82E4042-544C-D94F-BE82-1700B2DE9653}"/>
              </a:ext>
            </a:extLst>
          </p:cNvPr>
          <p:cNvGrpSpPr/>
          <p:nvPr/>
        </p:nvGrpSpPr>
        <p:grpSpPr>
          <a:xfrm>
            <a:off x="134051" y="989026"/>
            <a:ext cx="3680700" cy="1278369"/>
            <a:chOff x="2543223" y="1531165"/>
            <a:chExt cx="3680700" cy="127836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8478B84-6A57-974F-9D6F-441AD616E68D}"/>
                </a:ext>
              </a:extLst>
            </p:cNvPr>
            <p:cNvCxnSpPr/>
            <p:nvPr/>
          </p:nvCxnSpPr>
          <p:spPr>
            <a:xfrm>
              <a:off x="3561360" y="2473049"/>
              <a:ext cx="266256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E34EE8D-CA1F-7443-88D1-CDB98379E1BC}"/>
                </a:ext>
              </a:extLst>
            </p:cNvPr>
            <p:cNvCxnSpPr/>
            <p:nvPr/>
          </p:nvCxnSpPr>
          <p:spPr>
            <a:xfrm>
              <a:off x="3561359" y="1800804"/>
              <a:ext cx="266081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BB21A7F-E249-C94F-8E6A-9BF32E70DFA3}"/>
                </a:ext>
              </a:extLst>
            </p:cNvPr>
            <p:cNvSpPr txBox="1"/>
            <p:nvPr/>
          </p:nvSpPr>
          <p:spPr>
            <a:xfrm>
              <a:off x="3466313" y="1531165"/>
              <a:ext cx="3930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-709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3528D7E-C6AD-6442-99C5-A6184462DDB5}"/>
                </a:ext>
              </a:extLst>
            </p:cNvPr>
            <p:cNvSpPr txBox="1"/>
            <p:nvPr/>
          </p:nvSpPr>
          <p:spPr>
            <a:xfrm>
              <a:off x="4105021" y="1531165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+272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89B1A96-7BD6-234E-B66A-42732B0961B8}"/>
                </a:ext>
              </a:extLst>
            </p:cNvPr>
            <p:cNvSpPr/>
            <p:nvPr/>
          </p:nvSpPr>
          <p:spPr>
            <a:xfrm>
              <a:off x="3681809" y="1720321"/>
              <a:ext cx="706205" cy="16096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i="1" dirty="0">
                  <a:solidFill>
                    <a:schemeClr val="tx1"/>
                  </a:solidFill>
                </a:rPr>
                <a:t>Bcl6</a:t>
              </a:r>
              <a:r>
                <a:rPr lang="en-US" sz="900" dirty="0">
                  <a:solidFill>
                    <a:schemeClr val="tx1"/>
                  </a:solidFill>
                </a:rPr>
                <a:t> Pro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3A780B6-DF91-2F49-A055-F24A21BEC4B5}"/>
                </a:ext>
              </a:extLst>
            </p:cNvPr>
            <p:cNvCxnSpPr/>
            <p:nvPr/>
          </p:nvCxnSpPr>
          <p:spPr>
            <a:xfrm>
              <a:off x="4231521" y="1720321"/>
              <a:ext cx="0" cy="21774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20273B9-3F50-CA4E-A257-E4A108D84DDB}"/>
                </a:ext>
              </a:extLst>
            </p:cNvPr>
            <p:cNvSpPr/>
            <p:nvPr/>
          </p:nvSpPr>
          <p:spPr>
            <a:xfrm>
              <a:off x="3681809" y="2392566"/>
              <a:ext cx="706205" cy="16096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i="1" dirty="0">
                  <a:solidFill>
                    <a:schemeClr val="tx1"/>
                  </a:solidFill>
                </a:rPr>
                <a:t>Bcl6</a:t>
              </a:r>
              <a:r>
                <a:rPr lang="en-US" sz="900" dirty="0">
                  <a:solidFill>
                    <a:schemeClr val="tx1"/>
                  </a:solidFill>
                </a:rPr>
                <a:t> Pro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A915A60-DF50-8046-9C58-318C338F8E28}"/>
                </a:ext>
              </a:extLst>
            </p:cNvPr>
            <p:cNvCxnSpPr/>
            <p:nvPr/>
          </p:nvCxnSpPr>
          <p:spPr>
            <a:xfrm>
              <a:off x="4231521" y="2397500"/>
              <a:ext cx="0" cy="21774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5F3BE76-83C5-9D47-91B5-D5A86A642758}"/>
                </a:ext>
              </a:extLst>
            </p:cNvPr>
            <p:cNvSpPr/>
            <p:nvPr/>
          </p:nvSpPr>
          <p:spPr>
            <a:xfrm>
              <a:off x="4227548" y="2392566"/>
              <a:ext cx="21140" cy="1609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6549638-A1F0-3D4A-A70B-D9B150135057}"/>
                </a:ext>
              </a:extLst>
            </p:cNvPr>
            <p:cNvSpPr/>
            <p:nvPr/>
          </p:nvSpPr>
          <p:spPr>
            <a:xfrm>
              <a:off x="4094884" y="2578702"/>
              <a:ext cx="101181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/>
                <a:t>+</a:t>
              </a:r>
              <a:r>
                <a:rPr lang="ko-KR" altLang="en-US" sz="900" dirty="0"/>
                <a:t>1</a:t>
              </a:r>
              <a:r>
                <a:rPr lang="en-US" altLang="ko-KR" sz="900" dirty="0"/>
                <a:t>8,</a:t>
              </a:r>
              <a:r>
                <a:rPr lang="ko-KR" altLang="en-US" sz="900" dirty="0"/>
                <a:t> </a:t>
              </a:r>
              <a:r>
                <a:rPr lang="en-US" sz="900" dirty="0"/>
                <a:t>ΔBPS1 </a:t>
              </a:r>
              <a:r>
                <a:rPr lang="en-US" sz="900" dirty="0">
                  <a:solidFill>
                    <a:srgbClr val="FF0000"/>
                  </a:solidFill>
                </a:rPr>
                <a:t>(8 bp)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420FA0C-1940-2B49-A842-692B957938B6}"/>
                </a:ext>
              </a:extLst>
            </p:cNvPr>
            <p:cNvSpPr/>
            <p:nvPr/>
          </p:nvSpPr>
          <p:spPr>
            <a:xfrm>
              <a:off x="4094884" y="1897570"/>
              <a:ext cx="122020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/>
                <a:t>+</a:t>
              </a:r>
              <a:r>
                <a:rPr lang="ko-KR" altLang="en-US" sz="900" dirty="0"/>
                <a:t>1</a:t>
              </a:r>
              <a:r>
                <a:rPr lang="en-US" altLang="ko-KR" sz="900" dirty="0"/>
                <a:t>8,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BPS1: T</a:t>
              </a:r>
              <a:r>
                <a:rPr lang="en-US" sz="900" u="sng" dirty="0"/>
                <a:t>CTAGGA</a:t>
              </a:r>
              <a:r>
                <a:rPr lang="en-US" sz="900" dirty="0"/>
                <a:t>A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86DC29A-FC9A-244A-880F-CD04323C62B2}"/>
                </a:ext>
              </a:extLst>
            </p:cNvPr>
            <p:cNvCxnSpPr/>
            <p:nvPr/>
          </p:nvCxnSpPr>
          <p:spPr>
            <a:xfrm flipH="1">
              <a:off x="4455406" y="1634937"/>
              <a:ext cx="297349" cy="0"/>
            </a:xfrm>
            <a:prstGeom prst="line">
              <a:avLst/>
            </a:prstGeom>
            <a:ln>
              <a:solidFill>
                <a:schemeClr val="tx1"/>
              </a:solidFill>
              <a:headEnd type="arrow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665510-8AAF-D748-B41A-FEED40BA54BE}"/>
                </a:ext>
              </a:extLst>
            </p:cNvPr>
            <p:cNvCxnSpPr/>
            <p:nvPr/>
          </p:nvCxnSpPr>
          <p:spPr>
            <a:xfrm>
              <a:off x="4455406" y="1634937"/>
              <a:ext cx="0" cy="15948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B12F66C-C690-9944-A456-A229C748A812}"/>
                </a:ext>
              </a:extLst>
            </p:cNvPr>
            <p:cNvSpPr/>
            <p:nvPr/>
          </p:nvSpPr>
          <p:spPr>
            <a:xfrm>
              <a:off x="4449551" y="1720320"/>
              <a:ext cx="574619" cy="160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Thy1.1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98AD7A9-F947-244B-B04C-A8C2DEFF408E}"/>
                </a:ext>
              </a:extLst>
            </p:cNvPr>
            <p:cNvCxnSpPr/>
            <p:nvPr/>
          </p:nvCxnSpPr>
          <p:spPr>
            <a:xfrm flipH="1">
              <a:off x="5667046" y="1634198"/>
              <a:ext cx="336170" cy="0"/>
            </a:xfrm>
            <a:prstGeom prst="line">
              <a:avLst/>
            </a:prstGeom>
            <a:ln>
              <a:solidFill>
                <a:schemeClr val="tx1"/>
              </a:solidFill>
              <a:headEnd type="arrow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6807CFD-8D72-E944-BF55-A5D9D7E35AF2}"/>
                </a:ext>
              </a:extLst>
            </p:cNvPr>
            <p:cNvCxnSpPr/>
            <p:nvPr/>
          </p:nvCxnSpPr>
          <p:spPr>
            <a:xfrm>
              <a:off x="5667046" y="1634197"/>
              <a:ext cx="0" cy="15948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C15EDBC-533B-B14D-9114-41E93014F00D}"/>
                </a:ext>
              </a:extLst>
            </p:cNvPr>
            <p:cNvSpPr/>
            <p:nvPr/>
          </p:nvSpPr>
          <p:spPr>
            <a:xfrm>
              <a:off x="5667050" y="1720320"/>
              <a:ext cx="456560" cy="16096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eGFP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8011341-72ED-D24D-B73B-E5ECD1052963}"/>
                </a:ext>
              </a:extLst>
            </p:cNvPr>
            <p:cNvSpPr/>
            <p:nvPr/>
          </p:nvSpPr>
          <p:spPr>
            <a:xfrm>
              <a:off x="5210490" y="1720320"/>
              <a:ext cx="456560" cy="16096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pGK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D1A42C0-8133-AF40-938C-06F4590A5D3E}"/>
                </a:ext>
              </a:extLst>
            </p:cNvPr>
            <p:cNvSpPr txBox="1"/>
            <p:nvPr/>
          </p:nvSpPr>
          <p:spPr>
            <a:xfrm>
              <a:off x="2543223" y="1701862"/>
              <a:ext cx="8883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Bcl6Pro WT-RV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BCC199A-158E-5B4B-A0B8-E965784C08E5}"/>
                </a:ext>
              </a:extLst>
            </p:cNvPr>
            <p:cNvSpPr txBox="1"/>
            <p:nvPr/>
          </p:nvSpPr>
          <p:spPr>
            <a:xfrm>
              <a:off x="2543223" y="2379023"/>
              <a:ext cx="102784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Bcl6Pro ΔBPS1-RV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1A0907D-9932-704D-BBCD-BD0D3D17B05A}"/>
                </a:ext>
              </a:extLst>
            </p:cNvPr>
            <p:cNvCxnSpPr/>
            <p:nvPr/>
          </p:nvCxnSpPr>
          <p:spPr>
            <a:xfrm flipH="1">
              <a:off x="4457151" y="2307447"/>
              <a:ext cx="297349" cy="0"/>
            </a:xfrm>
            <a:prstGeom prst="line">
              <a:avLst/>
            </a:prstGeom>
            <a:ln>
              <a:solidFill>
                <a:schemeClr val="tx1"/>
              </a:solidFill>
              <a:headEnd type="arrow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771007A-74B1-9848-A789-616D56754A34}"/>
                </a:ext>
              </a:extLst>
            </p:cNvPr>
            <p:cNvCxnSpPr/>
            <p:nvPr/>
          </p:nvCxnSpPr>
          <p:spPr>
            <a:xfrm>
              <a:off x="4457151" y="2307446"/>
              <a:ext cx="0" cy="15948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C66AA8E-8F09-C04C-AD56-776C715BC308}"/>
                </a:ext>
              </a:extLst>
            </p:cNvPr>
            <p:cNvSpPr/>
            <p:nvPr/>
          </p:nvSpPr>
          <p:spPr>
            <a:xfrm>
              <a:off x="4451297" y="2392566"/>
              <a:ext cx="574619" cy="160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Thy1.1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8B43DA1-211E-1D47-880B-B48DCCB5949C}"/>
                </a:ext>
              </a:extLst>
            </p:cNvPr>
            <p:cNvCxnSpPr/>
            <p:nvPr/>
          </p:nvCxnSpPr>
          <p:spPr>
            <a:xfrm flipH="1">
              <a:off x="5668792" y="2306708"/>
              <a:ext cx="336170" cy="0"/>
            </a:xfrm>
            <a:prstGeom prst="line">
              <a:avLst/>
            </a:prstGeom>
            <a:ln>
              <a:solidFill>
                <a:schemeClr val="tx1"/>
              </a:solidFill>
              <a:headEnd type="arrow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F2B920C-B635-F242-8EA0-AB0BFEFA0C46}"/>
                </a:ext>
              </a:extLst>
            </p:cNvPr>
            <p:cNvCxnSpPr/>
            <p:nvPr/>
          </p:nvCxnSpPr>
          <p:spPr>
            <a:xfrm>
              <a:off x="5668792" y="2306707"/>
              <a:ext cx="0" cy="15948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FF14FDC-AD31-B047-A867-58DA8AB2A827}"/>
                </a:ext>
              </a:extLst>
            </p:cNvPr>
            <p:cNvSpPr/>
            <p:nvPr/>
          </p:nvSpPr>
          <p:spPr>
            <a:xfrm>
              <a:off x="5668795" y="2392566"/>
              <a:ext cx="456560" cy="16096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eGFP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4E902CA-A13D-F049-98E6-296540F89CAF}"/>
                </a:ext>
              </a:extLst>
            </p:cNvPr>
            <p:cNvSpPr/>
            <p:nvPr/>
          </p:nvSpPr>
          <p:spPr>
            <a:xfrm>
              <a:off x="5212235" y="2392566"/>
              <a:ext cx="456560" cy="16096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pGK</a:t>
              </a: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0E967DC9-1E97-DD4D-ADF7-8FAF9C9D74E7}"/>
              </a:ext>
            </a:extLst>
          </p:cNvPr>
          <p:cNvSpPr txBox="1"/>
          <p:nvPr/>
        </p:nvSpPr>
        <p:spPr>
          <a:xfrm>
            <a:off x="998616" y="624474"/>
            <a:ext cx="3091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Retroviral Reporter Plasmids (Self-inactive LTR)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E974C0-5321-8C44-84CB-974813F4F93C}"/>
              </a:ext>
            </a:extLst>
          </p:cNvPr>
          <p:cNvSpPr txBox="1"/>
          <p:nvPr/>
        </p:nvSpPr>
        <p:spPr>
          <a:xfrm>
            <a:off x="7326397" y="2027144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*BPS1: Bcl6 Promoter Site 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0F5D933-0E3A-AF49-A5F8-9A66A3E8CF10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Effect of ΔBPS1 on Bcl6 Promoter Activity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4A43F7F-3D28-6747-BE4C-9740D2C90760}"/>
              </a:ext>
            </a:extLst>
          </p:cNvPr>
          <p:cNvSpPr/>
          <p:nvPr/>
        </p:nvSpPr>
        <p:spPr>
          <a:xfrm>
            <a:off x="101649" y="5294630"/>
            <a:ext cx="8736280" cy="421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Bcl6 DNA-binding motif deletion in the </a:t>
            </a:r>
            <a:r>
              <a:rPr lang="en-US" sz="1600" i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Bcl6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 promoter increased promoter activity in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Tfh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 cells.</a:t>
            </a:r>
            <a:r>
              <a:rPr lang="en-US" sz="1600" dirty="0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DE934E-D8B1-444E-A945-A82C240405FE}"/>
              </a:ext>
            </a:extLst>
          </p:cNvPr>
          <p:cNvGrpSpPr>
            <a:grpSpLocks noChangeAspect="1"/>
          </p:cNvGrpSpPr>
          <p:nvPr/>
        </p:nvGrpSpPr>
        <p:grpSpPr>
          <a:xfrm>
            <a:off x="-5763" y="4326374"/>
            <a:ext cx="1235372" cy="831451"/>
            <a:chOff x="-34744" y="3389964"/>
            <a:chExt cx="1690712" cy="113791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42B013C3-5C9D-6846-9E64-C25BC2471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77" r="1" b="6442"/>
            <a:stretch/>
          </p:blipFill>
          <p:spPr>
            <a:xfrm>
              <a:off x="245560" y="3389964"/>
              <a:ext cx="998647" cy="904369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2358742-3C55-8D42-A4B4-4F06F8D12BD1}"/>
                </a:ext>
              </a:extLst>
            </p:cNvPr>
            <p:cNvSpPr txBox="1"/>
            <p:nvPr/>
          </p:nvSpPr>
          <p:spPr>
            <a:xfrm>
              <a:off x="536950" y="4233021"/>
              <a:ext cx="621297" cy="294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CXCR5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3A9537C-E116-5D4B-93E7-0DED5A4D0C0A}"/>
                </a:ext>
              </a:extLst>
            </p:cNvPr>
            <p:cNvSpPr txBox="1"/>
            <p:nvPr/>
          </p:nvSpPr>
          <p:spPr>
            <a:xfrm rot="16200000">
              <a:off x="-45676" y="3635748"/>
              <a:ext cx="491861" cy="294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Bcl6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D4F73D9-AAA5-C14F-A518-021B2B238C65}"/>
                </a:ext>
              </a:extLst>
            </p:cNvPr>
            <p:cNvSpPr txBox="1"/>
            <p:nvPr/>
          </p:nvSpPr>
          <p:spPr>
            <a:xfrm>
              <a:off x="-34744" y="4155078"/>
              <a:ext cx="722214" cy="294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Non-</a:t>
              </a:r>
              <a:r>
                <a:rPr lang="en-US" sz="800" dirty="0" err="1">
                  <a:solidFill>
                    <a:srgbClr val="FF0000"/>
                  </a:solidFill>
                </a:rPr>
                <a:t>Tfh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F785A17-C167-4C4E-8EB2-9434EC78791C}"/>
                </a:ext>
              </a:extLst>
            </p:cNvPr>
            <p:cNvSpPr txBox="1"/>
            <p:nvPr/>
          </p:nvSpPr>
          <p:spPr>
            <a:xfrm>
              <a:off x="1023701" y="3476078"/>
              <a:ext cx="632267" cy="294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432FF"/>
                  </a:solidFill>
                </a:rPr>
                <a:t>GC </a:t>
              </a:r>
              <a:r>
                <a:rPr lang="en-US" sz="800" dirty="0" err="1">
                  <a:solidFill>
                    <a:srgbClr val="0432FF"/>
                  </a:solidFill>
                </a:rPr>
                <a:t>Tfh</a:t>
              </a:r>
              <a:endParaRPr lang="en-US" sz="800" dirty="0">
                <a:solidFill>
                  <a:srgbClr val="0432FF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2FD3C3D-6397-A64F-AA7F-023891567CC2}"/>
                </a:ext>
              </a:extLst>
            </p:cNvPr>
            <p:cNvSpPr/>
            <p:nvPr/>
          </p:nvSpPr>
          <p:spPr>
            <a:xfrm>
              <a:off x="711828" y="3580762"/>
              <a:ext cx="393559" cy="271174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22916E8-CB7A-DB40-B3FB-D838375941E9}"/>
                </a:ext>
              </a:extLst>
            </p:cNvPr>
            <p:cNvSpPr/>
            <p:nvPr/>
          </p:nvSpPr>
          <p:spPr>
            <a:xfrm>
              <a:off x="362075" y="3851936"/>
              <a:ext cx="349752" cy="351333"/>
            </a:xfrm>
            <a:prstGeom prst="rect">
              <a:avLst/>
            </a:prstGeom>
            <a:solidFill>
              <a:srgbClr val="FF0000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4C8EEA-CEB6-4644-9DFC-4D227AAA01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37" t="19275"/>
          <a:stretch/>
        </p:blipFill>
        <p:spPr>
          <a:xfrm>
            <a:off x="6949139" y="3011412"/>
            <a:ext cx="1086085" cy="625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14F850-FB03-C145-BC42-023BBD8457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25" t="21641"/>
          <a:stretch/>
        </p:blipFill>
        <p:spPr>
          <a:xfrm>
            <a:off x="5651489" y="3024673"/>
            <a:ext cx="1102197" cy="5970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7D0AF7F-6905-7A4B-9656-B8314DFA52E0}"/>
              </a:ext>
            </a:extLst>
          </p:cNvPr>
          <p:cNvGrpSpPr/>
          <p:nvPr/>
        </p:nvGrpSpPr>
        <p:grpSpPr>
          <a:xfrm>
            <a:off x="4939346" y="3372084"/>
            <a:ext cx="722655" cy="191142"/>
            <a:chOff x="4891591" y="3399177"/>
            <a:chExt cx="722655" cy="237744"/>
          </a:xfrm>
        </p:grpSpPr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F184404-06B9-3E4C-ADB7-5EC85C44DB34}"/>
                </a:ext>
              </a:extLst>
            </p:cNvPr>
            <p:cNvSpPr/>
            <p:nvPr/>
          </p:nvSpPr>
          <p:spPr>
            <a:xfrm>
              <a:off x="4891591" y="3399177"/>
              <a:ext cx="722655" cy="23774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09FBE6-4A5E-C442-A545-5D343CC9A2B5}"/>
                </a:ext>
              </a:extLst>
            </p:cNvPr>
            <p:cNvGrpSpPr/>
            <p:nvPr/>
          </p:nvGrpSpPr>
          <p:grpSpPr>
            <a:xfrm>
              <a:off x="5342769" y="3458517"/>
              <a:ext cx="118872" cy="119064"/>
              <a:chOff x="2682868" y="4567237"/>
              <a:chExt cx="118872" cy="11906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CDD37D7-CC60-C549-82B4-4D143F59C55E}"/>
                  </a:ext>
                </a:extLst>
              </p:cNvPr>
              <p:cNvSpPr/>
              <p:nvPr/>
            </p:nvSpPr>
            <p:spPr>
              <a:xfrm>
                <a:off x="2682868" y="4567238"/>
                <a:ext cx="118872" cy="1190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3A59D38-873F-244B-9B15-B41799EB1D5F}"/>
                  </a:ext>
                </a:extLst>
              </p:cNvPr>
              <p:cNvCxnSpPr/>
              <p:nvPr/>
            </p:nvCxnSpPr>
            <p:spPr>
              <a:xfrm flipV="1">
                <a:off x="2682868" y="4567238"/>
                <a:ext cx="118872" cy="11906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4F1BC4C-6456-5D49-B445-47ACEAAD2C44}"/>
                  </a:ext>
                </a:extLst>
              </p:cNvPr>
              <p:cNvCxnSpPr/>
              <p:nvPr/>
            </p:nvCxnSpPr>
            <p:spPr>
              <a:xfrm>
                <a:off x="2682868" y="4567237"/>
                <a:ext cx="118872" cy="11655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76AA2EE-5586-C141-89B5-8C96C21B8CE5}"/>
              </a:ext>
            </a:extLst>
          </p:cNvPr>
          <p:cNvGrpSpPr/>
          <p:nvPr/>
        </p:nvGrpSpPr>
        <p:grpSpPr>
          <a:xfrm>
            <a:off x="4939346" y="3149846"/>
            <a:ext cx="721683" cy="191142"/>
            <a:chOff x="4892563" y="3065862"/>
            <a:chExt cx="721683" cy="237744"/>
          </a:xfrm>
        </p:grpSpPr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EAC26251-6069-DE4A-8FB3-0563282561F8}"/>
                </a:ext>
              </a:extLst>
            </p:cNvPr>
            <p:cNvSpPr/>
            <p:nvPr/>
          </p:nvSpPr>
          <p:spPr>
            <a:xfrm>
              <a:off x="4892563" y="3065862"/>
              <a:ext cx="721683" cy="23774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0E8BCB2-1065-3140-B51F-70A9F71B32A7}"/>
                </a:ext>
              </a:extLst>
            </p:cNvPr>
            <p:cNvSpPr/>
            <p:nvPr/>
          </p:nvSpPr>
          <p:spPr>
            <a:xfrm>
              <a:off x="5342769" y="3125203"/>
              <a:ext cx="118872" cy="1190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260F3ED-47A3-5B41-ACFA-5F815E912E5A}"/>
              </a:ext>
            </a:extLst>
          </p:cNvPr>
          <p:cNvSpPr txBox="1"/>
          <p:nvPr/>
        </p:nvSpPr>
        <p:spPr>
          <a:xfrm>
            <a:off x="4519255" y="3137695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WT-RV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72EF8BC-2124-434F-9E0F-22D35A72E2B2}"/>
              </a:ext>
            </a:extLst>
          </p:cNvPr>
          <p:cNvSpPr txBox="1"/>
          <p:nvPr/>
        </p:nvSpPr>
        <p:spPr>
          <a:xfrm>
            <a:off x="4386528" y="335993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ΔBPS1-RV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F1E4398-4974-394D-87F9-EE140A2B30BE}"/>
              </a:ext>
            </a:extLst>
          </p:cNvPr>
          <p:cNvSpPr txBox="1"/>
          <p:nvPr/>
        </p:nvSpPr>
        <p:spPr>
          <a:xfrm>
            <a:off x="1483058" y="3227103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solidFill>
                  <a:srgbClr val="0432FF"/>
                </a:solidFill>
              </a:rPr>
              <a:t>GC </a:t>
            </a:r>
            <a:r>
              <a:rPr lang="en-US" sz="800" b="1" dirty="0" err="1">
                <a:solidFill>
                  <a:srgbClr val="0432FF"/>
                </a:solidFill>
              </a:rPr>
              <a:t>Tfh</a:t>
            </a:r>
            <a:endParaRPr lang="en-US" sz="800" b="1" dirty="0">
              <a:solidFill>
                <a:srgbClr val="0432FF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C7CDF83-4919-BE41-956C-7BC6DB058236}"/>
              </a:ext>
            </a:extLst>
          </p:cNvPr>
          <p:cNvCxnSpPr/>
          <p:nvPr/>
        </p:nvCxnSpPr>
        <p:spPr>
          <a:xfrm>
            <a:off x="2463733" y="5021235"/>
            <a:ext cx="1733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D2AE971-B6F9-3747-876B-7F080C64CAEF}"/>
              </a:ext>
            </a:extLst>
          </p:cNvPr>
          <p:cNvSpPr txBox="1"/>
          <p:nvPr/>
        </p:nvSpPr>
        <p:spPr>
          <a:xfrm>
            <a:off x="2048312" y="4913513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Thy1.1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8DA84A-86BC-504B-8093-02C3C1C0064F}"/>
              </a:ext>
            </a:extLst>
          </p:cNvPr>
          <p:cNvSpPr txBox="1"/>
          <p:nvPr/>
        </p:nvSpPr>
        <p:spPr>
          <a:xfrm>
            <a:off x="1450197" y="4280855"/>
            <a:ext cx="5277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Non-</a:t>
            </a:r>
            <a:r>
              <a:rPr lang="en-US" sz="800" b="1" dirty="0" err="1">
                <a:solidFill>
                  <a:srgbClr val="FF0000"/>
                </a:solidFill>
              </a:rPr>
              <a:t>Tfh</a:t>
            </a:r>
            <a:endParaRPr lang="en-US" sz="800" b="1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D6CDBD5-9D9A-864A-A722-03541B3326B2}"/>
              </a:ext>
            </a:extLst>
          </p:cNvPr>
          <p:cNvSpPr txBox="1"/>
          <p:nvPr/>
        </p:nvSpPr>
        <p:spPr>
          <a:xfrm rot="16200000">
            <a:off x="1807767" y="4579350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CD4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20D483B-69BB-3048-A708-8CE2FB57B8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19" b="5644"/>
          <a:stretch/>
        </p:blipFill>
        <p:spPr>
          <a:xfrm>
            <a:off x="2116541" y="2895614"/>
            <a:ext cx="991848" cy="9398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09BA7C7-32B8-814A-903A-886E0381EF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99" t="-1" r="1" b="6342"/>
          <a:stretch/>
        </p:blipFill>
        <p:spPr>
          <a:xfrm>
            <a:off x="2098332" y="3952489"/>
            <a:ext cx="1010057" cy="93292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17F4E24-857D-8244-8946-7B3AFD037A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15" b="5644"/>
          <a:stretch/>
        </p:blipFill>
        <p:spPr>
          <a:xfrm>
            <a:off x="3149992" y="2895614"/>
            <a:ext cx="1007783" cy="93986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A9279AF-40D4-2B42-905E-FA1392118B6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69" b="6341"/>
          <a:stretch/>
        </p:blipFill>
        <p:spPr>
          <a:xfrm>
            <a:off x="3147404" y="3952489"/>
            <a:ext cx="1010371" cy="93292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FB942C4-2E06-E449-8914-1EF9931EC5D3}"/>
              </a:ext>
            </a:extLst>
          </p:cNvPr>
          <p:cNvCxnSpPr/>
          <p:nvPr/>
        </p:nvCxnSpPr>
        <p:spPr>
          <a:xfrm flipV="1">
            <a:off x="1984258" y="2895614"/>
            <a:ext cx="0" cy="1568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4899F1B-E48C-C647-8776-7FA2668DCDF2}"/>
              </a:ext>
            </a:extLst>
          </p:cNvPr>
          <p:cNvSpPr txBox="1"/>
          <p:nvPr/>
        </p:nvSpPr>
        <p:spPr>
          <a:xfrm rot="5400000">
            <a:off x="6401093" y="3385756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****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D58FFC-F412-BF40-86F2-C37E308074EA}"/>
              </a:ext>
            </a:extLst>
          </p:cNvPr>
          <p:cNvSpPr txBox="1"/>
          <p:nvPr/>
        </p:nvSpPr>
        <p:spPr>
          <a:xfrm rot="5400000">
            <a:off x="6428103" y="4456665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*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AFF8BE-1A6F-E546-B8F8-4A57AF335145}"/>
              </a:ext>
            </a:extLst>
          </p:cNvPr>
          <p:cNvSpPr txBox="1"/>
          <p:nvPr/>
        </p:nvSpPr>
        <p:spPr>
          <a:xfrm rot="5400000">
            <a:off x="7730694" y="3381532"/>
            <a:ext cx="3000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***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637F63-5CB8-354E-8D06-9D27A5CF439C}"/>
              </a:ext>
            </a:extLst>
          </p:cNvPr>
          <p:cNvSpPr txBox="1"/>
          <p:nvPr/>
        </p:nvSpPr>
        <p:spPr>
          <a:xfrm rot="5400000">
            <a:off x="7660803" y="4461428"/>
            <a:ext cx="2551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BA8A554-A973-DB44-A81C-46E7C608DEE4}"/>
              </a:ext>
            </a:extLst>
          </p:cNvPr>
          <p:cNvSpPr txBox="1"/>
          <p:nvPr/>
        </p:nvSpPr>
        <p:spPr>
          <a:xfrm>
            <a:off x="4228845" y="2847374"/>
            <a:ext cx="926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Bcl6 Promoter-RV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655B0B3-B16E-7148-8287-DFBED8BED1EB}"/>
              </a:ext>
            </a:extLst>
          </p:cNvPr>
          <p:cNvSpPr txBox="1"/>
          <p:nvPr/>
        </p:nvSpPr>
        <p:spPr>
          <a:xfrm>
            <a:off x="2453936" y="2707793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WT-RV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50A4A8B-CCB9-BD47-83E5-7C9035939422}"/>
              </a:ext>
            </a:extLst>
          </p:cNvPr>
          <p:cNvSpPr txBox="1"/>
          <p:nvPr/>
        </p:nvSpPr>
        <p:spPr>
          <a:xfrm>
            <a:off x="3438357" y="270779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ΔBPS1-RV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B0D899C-E987-EB43-9E67-8F8B5B3F31E0}"/>
              </a:ext>
            </a:extLst>
          </p:cNvPr>
          <p:cNvGrpSpPr/>
          <p:nvPr/>
        </p:nvGrpSpPr>
        <p:grpSpPr>
          <a:xfrm>
            <a:off x="4939346" y="4455344"/>
            <a:ext cx="722655" cy="191142"/>
            <a:chOff x="4891591" y="3399177"/>
            <a:chExt cx="722655" cy="237744"/>
          </a:xfrm>
        </p:grpSpPr>
        <p:sp>
          <p:nvSpPr>
            <p:cNvPr id="153" name="Right Arrow 152">
              <a:extLst>
                <a:ext uri="{FF2B5EF4-FFF2-40B4-BE49-F238E27FC236}">
                  <a16:creationId xmlns:a16="http://schemas.microsoft.com/office/drawing/2014/main" id="{4F299967-0C86-9042-9D24-7378211051B9}"/>
                </a:ext>
              </a:extLst>
            </p:cNvPr>
            <p:cNvSpPr/>
            <p:nvPr/>
          </p:nvSpPr>
          <p:spPr>
            <a:xfrm>
              <a:off x="4891591" y="3399177"/>
              <a:ext cx="722655" cy="23774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A1DC2D2-6547-C846-8FD0-87FC13A8F2E4}"/>
                </a:ext>
              </a:extLst>
            </p:cNvPr>
            <p:cNvGrpSpPr/>
            <p:nvPr/>
          </p:nvGrpSpPr>
          <p:grpSpPr>
            <a:xfrm>
              <a:off x="5342769" y="3458517"/>
              <a:ext cx="118872" cy="119064"/>
              <a:chOff x="2682868" y="4567237"/>
              <a:chExt cx="118872" cy="119064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407D4A36-FDA2-1E41-B8AC-54B81B47341A}"/>
                  </a:ext>
                </a:extLst>
              </p:cNvPr>
              <p:cNvSpPr/>
              <p:nvPr/>
            </p:nvSpPr>
            <p:spPr>
              <a:xfrm>
                <a:off x="2682868" y="4567238"/>
                <a:ext cx="118872" cy="1190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630A4A2-C92A-C241-A452-B123D3F8A898}"/>
                  </a:ext>
                </a:extLst>
              </p:cNvPr>
              <p:cNvCxnSpPr/>
              <p:nvPr/>
            </p:nvCxnSpPr>
            <p:spPr>
              <a:xfrm flipV="1">
                <a:off x="2682868" y="4567238"/>
                <a:ext cx="118872" cy="11906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85241ED-8470-7142-85F8-50E53A79EE3B}"/>
                  </a:ext>
                </a:extLst>
              </p:cNvPr>
              <p:cNvCxnSpPr/>
              <p:nvPr/>
            </p:nvCxnSpPr>
            <p:spPr>
              <a:xfrm>
                <a:off x="2682868" y="4567237"/>
                <a:ext cx="118872" cy="11655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2C3541B-76CC-744E-8725-BEF063BF80FD}"/>
              </a:ext>
            </a:extLst>
          </p:cNvPr>
          <p:cNvGrpSpPr/>
          <p:nvPr/>
        </p:nvGrpSpPr>
        <p:grpSpPr>
          <a:xfrm>
            <a:off x="4939346" y="4233106"/>
            <a:ext cx="721683" cy="191142"/>
            <a:chOff x="4892563" y="3065862"/>
            <a:chExt cx="721683" cy="237744"/>
          </a:xfrm>
        </p:grpSpPr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2520279A-9A9E-D048-AAE3-4BD16722CB17}"/>
                </a:ext>
              </a:extLst>
            </p:cNvPr>
            <p:cNvSpPr/>
            <p:nvPr/>
          </p:nvSpPr>
          <p:spPr>
            <a:xfrm>
              <a:off x="4892563" y="3065862"/>
              <a:ext cx="721683" cy="23774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8EBF96E-9078-144D-BB0D-FB83571DB649}"/>
                </a:ext>
              </a:extLst>
            </p:cNvPr>
            <p:cNvSpPr/>
            <p:nvPr/>
          </p:nvSpPr>
          <p:spPr>
            <a:xfrm>
              <a:off x="5342769" y="3125203"/>
              <a:ext cx="118872" cy="1190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11E31E5F-AE3C-964C-9525-65BB4686023D}"/>
              </a:ext>
            </a:extLst>
          </p:cNvPr>
          <p:cNvSpPr txBox="1"/>
          <p:nvPr/>
        </p:nvSpPr>
        <p:spPr>
          <a:xfrm>
            <a:off x="4519255" y="4220955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WT-RV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6BA8FDA-F2FF-E349-BAF6-2901BB55B1B7}"/>
              </a:ext>
            </a:extLst>
          </p:cNvPr>
          <p:cNvSpPr txBox="1"/>
          <p:nvPr/>
        </p:nvSpPr>
        <p:spPr>
          <a:xfrm>
            <a:off x="4386528" y="444319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ΔBPS1-RV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9E064-4E10-104C-84BF-C6559652FEFD}"/>
              </a:ext>
            </a:extLst>
          </p:cNvPr>
          <p:cNvSpPr txBox="1"/>
          <p:nvPr/>
        </p:nvSpPr>
        <p:spPr>
          <a:xfrm>
            <a:off x="5626415" y="2841809"/>
            <a:ext cx="10422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Thy1.1</a:t>
            </a:r>
            <a:r>
              <a:rPr lang="en-US" sz="700" b="1" baseline="30000" dirty="0"/>
              <a:t>+</a:t>
            </a:r>
            <a:r>
              <a:rPr lang="en-US" sz="700" b="1" dirty="0"/>
              <a:t> (% of SM cells)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D389AD8-9580-5C42-A04D-C5D83B2B09EB}"/>
              </a:ext>
            </a:extLst>
          </p:cNvPr>
          <p:cNvSpPr txBox="1"/>
          <p:nvPr/>
        </p:nvSpPr>
        <p:spPr>
          <a:xfrm>
            <a:off x="6870734" y="2838512"/>
            <a:ext cx="11192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Thy1.1 expression (</a:t>
            </a:r>
            <a:r>
              <a:rPr lang="en-US" sz="700" b="1" dirty="0" err="1"/>
              <a:t>gMFI</a:t>
            </a:r>
            <a:r>
              <a:rPr lang="en-US" sz="700" b="1" dirty="0"/>
              <a:t>)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9DF0616-B2EC-F94F-8BF5-86367D5F8130}"/>
              </a:ext>
            </a:extLst>
          </p:cNvPr>
          <p:cNvSpPr txBox="1"/>
          <p:nvPr/>
        </p:nvSpPr>
        <p:spPr>
          <a:xfrm>
            <a:off x="5626415" y="3894077"/>
            <a:ext cx="10422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Thy1.1</a:t>
            </a:r>
            <a:r>
              <a:rPr lang="en-US" sz="700" b="1" baseline="30000" dirty="0"/>
              <a:t>+</a:t>
            </a:r>
            <a:r>
              <a:rPr lang="en-US" sz="700" b="1" dirty="0"/>
              <a:t> (% of SM cells)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668AE5B-2C91-7542-91F3-AAD91F04CB40}"/>
              </a:ext>
            </a:extLst>
          </p:cNvPr>
          <p:cNvSpPr txBox="1"/>
          <p:nvPr/>
        </p:nvSpPr>
        <p:spPr>
          <a:xfrm>
            <a:off x="6870734" y="3890780"/>
            <a:ext cx="11192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Thy1.1 expression (</a:t>
            </a:r>
            <a:r>
              <a:rPr lang="en-US" sz="700" b="1" dirty="0" err="1"/>
              <a:t>gMFI</a:t>
            </a:r>
            <a:r>
              <a:rPr lang="en-US" sz="700" b="1" dirty="0"/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FDFBD7-A941-E140-8849-B115CB2A209A}"/>
              </a:ext>
            </a:extLst>
          </p:cNvPr>
          <p:cNvGrpSpPr/>
          <p:nvPr/>
        </p:nvGrpSpPr>
        <p:grpSpPr>
          <a:xfrm>
            <a:off x="4476281" y="661726"/>
            <a:ext cx="3986782" cy="1470813"/>
            <a:chOff x="4476281" y="586053"/>
            <a:chExt cx="3986782" cy="1470813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EBB985BB-02F0-EA43-9569-B3B6AB626A23}"/>
                </a:ext>
              </a:extLst>
            </p:cNvPr>
            <p:cNvSpPr txBox="1"/>
            <p:nvPr/>
          </p:nvSpPr>
          <p:spPr>
            <a:xfrm>
              <a:off x="4578246" y="1050225"/>
              <a:ext cx="1016112" cy="617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1. WT RV+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2. ΔBPS1 RV+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0907A7B-0786-4C42-935A-25ACA03106B3}"/>
                </a:ext>
              </a:extLst>
            </p:cNvPr>
            <p:cNvSpPr txBox="1"/>
            <p:nvPr/>
          </p:nvSpPr>
          <p:spPr>
            <a:xfrm>
              <a:off x="5747595" y="1595201"/>
              <a:ext cx="735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recipient</a:t>
              </a:r>
            </a:p>
            <a:p>
              <a:pPr algn="ctr"/>
              <a:r>
                <a:rPr lang="en-US" sz="1200" dirty="0"/>
                <a:t>WT B6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CF5E9C5-9C3C-BF44-B025-5A10B187DA1F}"/>
                </a:ext>
              </a:extLst>
            </p:cNvPr>
            <p:cNvSpPr txBox="1"/>
            <p:nvPr/>
          </p:nvSpPr>
          <p:spPr>
            <a:xfrm>
              <a:off x="4476281" y="586053"/>
              <a:ext cx="13415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RV transduction of</a:t>
              </a:r>
            </a:p>
            <a:p>
              <a:pPr algn="ctr"/>
              <a:r>
                <a:rPr lang="en-US" sz="1200" dirty="0"/>
                <a:t>SMARTA CD45.1</a:t>
              </a:r>
              <a:r>
                <a:rPr lang="en-US" sz="1200" baseline="30000" dirty="0"/>
                <a:t>+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48D7F8E-6EEF-374D-89FF-E02A9AB80BD4}"/>
                </a:ext>
              </a:extLst>
            </p:cNvPr>
            <p:cNvSpPr txBox="1"/>
            <p:nvPr/>
          </p:nvSpPr>
          <p:spPr>
            <a:xfrm>
              <a:off x="6417939" y="861518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cells</a:t>
              </a: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C7EDE0A-2477-3540-9FC1-2ACDBD0B65D2}"/>
                </a:ext>
              </a:extLst>
            </p:cNvPr>
            <p:cNvGrpSpPr/>
            <p:nvPr/>
          </p:nvGrpSpPr>
          <p:grpSpPr>
            <a:xfrm>
              <a:off x="5530255" y="1037649"/>
              <a:ext cx="320040" cy="713694"/>
              <a:chOff x="1982681" y="3816275"/>
              <a:chExt cx="320040" cy="911676"/>
            </a:xfrm>
          </p:grpSpPr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61D72C64-6E4E-6F40-A26C-AB13CA2174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841" y="4271616"/>
                <a:ext cx="182880" cy="994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DAD946C4-23B4-0144-8215-6BA693820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841" y="3816275"/>
                <a:ext cx="0" cy="91167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75CB3B3C-2615-E04D-B729-67A02E27E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4727951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C57FDC5-EAC2-B54E-A829-909A50FB3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3816275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AB6CC5E-169A-D244-9E7F-6E3BFB82A321}"/>
                </a:ext>
              </a:extLst>
            </p:cNvPr>
            <p:cNvCxnSpPr>
              <a:cxnSpLocks/>
            </p:cNvCxnSpPr>
            <p:nvPr/>
          </p:nvCxnSpPr>
          <p:spPr>
            <a:xfrm>
              <a:off x="6647329" y="1155775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5AB64F3-FB50-A54D-8C27-6BA08F7B0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4250" y="1456204"/>
              <a:ext cx="1612738" cy="55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54337DB-493F-BC47-8FCB-1033A566463D}"/>
                </a:ext>
              </a:extLst>
            </p:cNvPr>
            <p:cNvCxnSpPr>
              <a:cxnSpLocks/>
            </p:cNvCxnSpPr>
            <p:nvPr/>
          </p:nvCxnSpPr>
          <p:spPr>
            <a:xfrm>
              <a:off x="7189997" y="1155775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E285157-CB09-5E48-AA87-85BA5C99FB59}"/>
                </a:ext>
              </a:extLst>
            </p:cNvPr>
            <p:cNvCxnSpPr>
              <a:cxnSpLocks/>
            </p:cNvCxnSpPr>
            <p:nvPr/>
          </p:nvCxnSpPr>
          <p:spPr>
            <a:xfrm>
              <a:off x="8118962" y="1145695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535E939B-2DE0-8543-B5A2-50E463667BEF}"/>
                </a:ext>
              </a:extLst>
            </p:cNvPr>
            <p:cNvSpPr txBox="1"/>
            <p:nvPr/>
          </p:nvSpPr>
          <p:spPr>
            <a:xfrm>
              <a:off x="6767092" y="676852"/>
              <a:ext cx="845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LCMV</a:t>
              </a:r>
            </a:p>
            <a:p>
              <a:pPr algn="ctr"/>
              <a:r>
                <a:rPr lang="en-US" sz="1200" dirty="0"/>
                <a:t>Armstrong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624AACE-34E4-1545-A422-F4C5876BFD3A}"/>
                </a:ext>
              </a:extLst>
            </p:cNvPr>
            <p:cNvSpPr txBox="1"/>
            <p:nvPr/>
          </p:nvSpPr>
          <p:spPr>
            <a:xfrm>
              <a:off x="7774861" y="858189"/>
              <a:ext cx="688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Analysis</a:t>
              </a:r>
              <a:endParaRPr lang="en-US" sz="1200" dirty="0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D14EBE70-C4E9-074A-A68A-17C6A07965E0}"/>
                </a:ext>
              </a:extLst>
            </p:cNvPr>
            <p:cNvSpPr txBox="1"/>
            <p:nvPr/>
          </p:nvSpPr>
          <p:spPr>
            <a:xfrm>
              <a:off x="6452404" y="1474344"/>
              <a:ext cx="3898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d-3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9A2100D-1691-5848-B90D-B19773C8A0F7}"/>
                </a:ext>
              </a:extLst>
            </p:cNvPr>
            <p:cNvSpPr txBox="1"/>
            <p:nvPr/>
          </p:nvSpPr>
          <p:spPr>
            <a:xfrm>
              <a:off x="7018315" y="1474344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d0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A33FB03-EE3B-A64B-8A67-A5AD0808C1DF}"/>
                </a:ext>
              </a:extLst>
            </p:cNvPr>
            <p:cNvSpPr txBox="1"/>
            <p:nvPr/>
          </p:nvSpPr>
          <p:spPr>
            <a:xfrm>
              <a:off x="7947280" y="1474344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d6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662C753-3CB6-024F-88B8-1ED78EEB0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937" b="20462"/>
            <a:stretch/>
          </p:blipFill>
          <p:spPr>
            <a:xfrm>
              <a:off x="5872197" y="1235218"/>
              <a:ext cx="550708" cy="366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282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77EB9A-C0E6-9D4B-ABEE-505C11AC6E84}"/>
              </a:ext>
            </a:extLst>
          </p:cNvPr>
          <p:cNvSpPr/>
          <p:nvPr/>
        </p:nvSpPr>
        <p:spPr>
          <a:xfrm>
            <a:off x="529347" y="559986"/>
            <a:ext cx="32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u="sng" dirty="0"/>
              <a:t>BPS1 deletion by CRISPR/Cas9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82D62F-5F87-074E-A468-122488F93D54}"/>
              </a:ext>
            </a:extLst>
          </p:cNvPr>
          <p:cNvGrpSpPr/>
          <p:nvPr/>
        </p:nvGrpSpPr>
        <p:grpSpPr>
          <a:xfrm>
            <a:off x="787633" y="916945"/>
            <a:ext cx="2758798" cy="777401"/>
            <a:chOff x="2550372" y="1995070"/>
            <a:chExt cx="2758798" cy="77740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67CC8A-AF4E-2447-986D-A94A2EDCEE86}"/>
                </a:ext>
              </a:extLst>
            </p:cNvPr>
            <p:cNvCxnSpPr/>
            <p:nvPr/>
          </p:nvCxnSpPr>
          <p:spPr>
            <a:xfrm>
              <a:off x="4176702" y="2387801"/>
              <a:ext cx="0" cy="21945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9E75A2-6212-2945-AC53-541CA585783A}"/>
                </a:ext>
              </a:extLst>
            </p:cNvPr>
            <p:cNvSpPr/>
            <p:nvPr/>
          </p:nvSpPr>
          <p:spPr>
            <a:xfrm>
              <a:off x="3407207" y="2006702"/>
              <a:ext cx="988552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i="1" dirty="0">
                  <a:solidFill>
                    <a:schemeClr val="tx1"/>
                  </a:solidFill>
                </a:rPr>
                <a:t>Bcl6</a:t>
              </a:r>
              <a:r>
                <a:rPr lang="en-US" sz="900" dirty="0">
                  <a:solidFill>
                    <a:schemeClr val="tx1"/>
                  </a:solidFill>
                </a:rPr>
                <a:t> Pro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CD491B-BE59-424E-A991-F977E851883C}"/>
                </a:ext>
              </a:extLst>
            </p:cNvPr>
            <p:cNvSpPr/>
            <p:nvPr/>
          </p:nvSpPr>
          <p:spPr>
            <a:xfrm>
              <a:off x="3407207" y="2387801"/>
              <a:ext cx="988552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i="1" dirty="0">
                  <a:solidFill>
                    <a:schemeClr val="tx1"/>
                  </a:solidFill>
                </a:rPr>
                <a:t>Bcl6</a:t>
              </a:r>
              <a:r>
                <a:rPr lang="en-US" sz="900" dirty="0">
                  <a:solidFill>
                    <a:schemeClr val="tx1"/>
                  </a:solidFill>
                </a:rPr>
                <a:t> Pro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9C9EF5-0C60-4940-9853-5D56A0D48C49}"/>
                </a:ext>
              </a:extLst>
            </p:cNvPr>
            <p:cNvSpPr/>
            <p:nvPr/>
          </p:nvSpPr>
          <p:spPr>
            <a:xfrm>
              <a:off x="4171137" y="2387801"/>
              <a:ext cx="29592" cy="1645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528CB1-F73C-054B-ABB6-E9DFC8558E36}"/>
                </a:ext>
              </a:extLst>
            </p:cNvPr>
            <p:cNvCxnSpPr/>
            <p:nvPr/>
          </p:nvCxnSpPr>
          <p:spPr>
            <a:xfrm>
              <a:off x="4192123" y="2006446"/>
              <a:ext cx="0" cy="21945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1C6C8E-0948-8E42-B67B-D5B93DBD5CBD}"/>
                </a:ext>
              </a:extLst>
            </p:cNvPr>
            <p:cNvSpPr txBox="1"/>
            <p:nvPr/>
          </p:nvSpPr>
          <p:spPr>
            <a:xfrm>
              <a:off x="2550372" y="1995070"/>
              <a:ext cx="6864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WT mouse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BA267-F2F6-F14E-B5AF-95922466B33D}"/>
                </a:ext>
              </a:extLst>
            </p:cNvPr>
            <p:cNvSpPr txBox="1"/>
            <p:nvPr/>
          </p:nvSpPr>
          <p:spPr>
            <a:xfrm>
              <a:off x="2550372" y="2369813"/>
              <a:ext cx="8258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ΔBPS1 mouse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9D22A9-DEF1-774E-B26A-AFA0F83A378E}"/>
                </a:ext>
              </a:extLst>
            </p:cNvPr>
            <p:cNvSpPr/>
            <p:nvPr/>
          </p:nvSpPr>
          <p:spPr>
            <a:xfrm>
              <a:off x="4088964" y="2541639"/>
              <a:ext cx="101181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/>
                <a:t>+</a:t>
              </a:r>
              <a:r>
                <a:rPr lang="ko-KR" altLang="en-US" sz="900" dirty="0"/>
                <a:t>1</a:t>
              </a:r>
              <a:r>
                <a:rPr lang="en-US" altLang="ko-KR" sz="900" dirty="0"/>
                <a:t>8,</a:t>
              </a:r>
              <a:r>
                <a:rPr lang="ko-KR" altLang="en-US" sz="900" dirty="0"/>
                <a:t> </a:t>
              </a:r>
              <a:r>
                <a:rPr lang="en-US" sz="900" dirty="0"/>
                <a:t>ΔBPS1 </a:t>
              </a:r>
              <a:r>
                <a:rPr lang="en-US" sz="900" dirty="0">
                  <a:solidFill>
                    <a:srgbClr val="FF0000"/>
                  </a:solidFill>
                </a:rPr>
                <a:t>(8 bp)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E89EA7-EA3E-4348-B7A5-A2F921408162}"/>
                </a:ext>
              </a:extLst>
            </p:cNvPr>
            <p:cNvSpPr/>
            <p:nvPr/>
          </p:nvSpPr>
          <p:spPr>
            <a:xfrm>
              <a:off x="4088964" y="2148019"/>
              <a:ext cx="122020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/>
                <a:t>+</a:t>
              </a:r>
              <a:r>
                <a:rPr lang="ko-KR" altLang="en-US" sz="900" dirty="0"/>
                <a:t>1</a:t>
              </a:r>
              <a:r>
                <a:rPr lang="en-US" altLang="ko-KR" sz="900" dirty="0"/>
                <a:t>8,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BPS1: T</a:t>
              </a:r>
              <a:r>
                <a:rPr lang="en-US" sz="900" u="sng" dirty="0"/>
                <a:t>CTAGGA</a:t>
              </a:r>
              <a:r>
                <a:rPr lang="en-US" sz="900" dirty="0"/>
                <a:t>A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AC0C2BB-FEE1-5743-9B4C-75B88446BAE3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Effect of ΔBPS1 on </a:t>
            </a:r>
            <a:r>
              <a:rPr lang="en-US" sz="2000" dirty="0" err="1">
                <a:solidFill>
                  <a:prstClr val="black"/>
                </a:solidFill>
              </a:rPr>
              <a:t>Tfh</a:t>
            </a:r>
            <a:r>
              <a:rPr lang="en-US" sz="2000" dirty="0">
                <a:solidFill>
                  <a:prstClr val="black"/>
                </a:solidFill>
              </a:rPr>
              <a:t> Differentiation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5C76DD-CC6B-1F43-987C-B7C637F775E6}"/>
              </a:ext>
            </a:extLst>
          </p:cNvPr>
          <p:cNvSpPr/>
          <p:nvPr/>
        </p:nvSpPr>
        <p:spPr>
          <a:xfrm>
            <a:off x="0" y="5299502"/>
            <a:ext cx="9144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ΔBPS1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SMARTA CD4 T cells showed increased Bcl6 expression and </a:t>
            </a:r>
            <a:r>
              <a:rPr lang="en-US" sz="14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Tfh</a:t>
            </a:r>
            <a:r>
              <a:rPr lang="en-US" sz="1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differentiation in acute LCMV infection.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364730-CE48-6049-89A6-6934CFE6EE82}"/>
              </a:ext>
            </a:extLst>
          </p:cNvPr>
          <p:cNvSpPr txBox="1"/>
          <p:nvPr/>
        </p:nvSpPr>
        <p:spPr>
          <a:xfrm rot="16200000">
            <a:off x="123671" y="2512116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SLAM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1B0E87-2E02-7F47-9306-1615AD56C7D6}"/>
              </a:ext>
            </a:extLst>
          </p:cNvPr>
          <p:cNvSpPr txBox="1"/>
          <p:nvPr/>
        </p:nvSpPr>
        <p:spPr>
          <a:xfrm>
            <a:off x="495861" y="5135771"/>
            <a:ext cx="548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CXCR5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A86C7-4C9A-EA40-9E18-8A6DC3379DC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43864" y="5258882"/>
            <a:ext cx="145445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B768DC4C-D0F7-F844-A9FF-7843B7211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9" t="-1" b="5758"/>
          <a:stretch/>
        </p:blipFill>
        <p:spPr>
          <a:xfrm>
            <a:off x="439721" y="2166237"/>
            <a:ext cx="985369" cy="10083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D1EADB5-6C2C-3844-ABE2-4A5057E51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8" b="6367"/>
          <a:stretch/>
        </p:blipFill>
        <p:spPr>
          <a:xfrm>
            <a:off x="1491003" y="2166237"/>
            <a:ext cx="1007319" cy="10018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449CD7F-261E-0342-9118-5EF12A051F33}"/>
              </a:ext>
            </a:extLst>
          </p:cNvPr>
          <p:cNvSpPr txBox="1"/>
          <p:nvPr/>
        </p:nvSpPr>
        <p:spPr>
          <a:xfrm>
            <a:off x="784395" y="1969504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WT</a:t>
            </a:r>
            <a:endParaRPr lang="en-US" sz="1000" baseline="30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3F5709-0656-084C-A830-35F576CBAC90}"/>
              </a:ext>
            </a:extLst>
          </p:cNvPr>
          <p:cNvSpPr txBox="1"/>
          <p:nvPr/>
        </p:nvSpPr>
        <p:spPr>
          <a:xfrm>
            <a:off x="1787930" y="196950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ΔBPS1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3CAF0A-3C68-BE4B-BC21-F9AD626DC9EB}"/>
              </a:ext>
            </a:extLst>
          </p:cNvPr>
          <p:cNvSpPr txBox="1"/>
          <p:nvPr/>
        </p:nvSpPr>
        <p:spPr>
          <a:xfrm rot="16200000">
            <a:off x="162143" y="4603328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Bcl6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0355F98-D529-4548-AB7B-8D2AC46892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8" r="1" b="4112"/>
          <a:stretch/>
        </p:blipFill>
        <p:spPr>
          <a:xfrm>
            <a:off x="439721" y="4177803"/>
            <a:ext cx="985372" cy="10259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5BCF6BD-C873-8A4E-89BC-4284F3B32B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8" b="4722"/>
          <a:stretch/>
        </p:blipFill>
        <p:spPr>
          <a:xfrm>
            <a:off x="1491003" y="4184321"/>
            <a:ext cx="1007320" cy="101941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993E92C-CD42-B04B-8603-DA395B15A511}"/>
              </a:ext>
            </a:extLst>
          </p:cNvPr>
          <p:cNvSpPr txBox="1"/>
          <p:nvPr/>
        </p:nvSpPr>
        <p:spPr>
          <a:xfrm rot="16200000">
            <a:off x="90008" y="351071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PSGL-1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E6005C5-4FB9-CC47-B53E-AD3D410A50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18" t="-1" b="5696"/>
          <a:stretch/>
        </p:blipFill>
        <p:spPr>
          <a:xfrm>
            <a:off x="439721" y="3169307"/>
            <a:ext cx="991748" cy="10089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A23906E-63E4-3B41-9F7E-D49B7AE100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98" b="6914"/>
          <a:stretch/>
        </p:blipFill>
        <p:spPr>
          <a:xfrm>
            <a:off x="1491003" y="3175825"/>
            <a:ext cx="1007320" cy="99595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684EAD2-1D37-7141-A036-8EE4702BB5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281" b="16363"/>
          <a:stretch/>
        </p:blipFill>
        <p:spPr>
          <a:xfrm>
            <a:off x="3656551" y="4383585"/>
            <a:ext cx="828271" cy="82591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FC8312A-2D26-E94A-A1EB-B75BFD4537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070" b="15538"/>
          <a:stretch/>
        </p:blipFill>
        <p:spPr>
          <a:xfrm>
            <a:off x="2745975" y="4371593"/>
            <a:ext cx="668988" cy="83790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9277396-9464-FA46-84EE-DA6F6D52C04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1350" b="16071"/>
          <a:stretch/>
        </p:blipFill>
        <p:spPr>
          <a:xfrm>
            <a:off x="3618449" y="3294761"/>
            <a:ext cx="902603" cy="84006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1A27AF8-C1A8-674E-A54E-25CF868C7E3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434" b="15547"/>
          <a:stretch/>
        </p:blipFill>
        <p:spPr>
          <a:xfrm>
            <a:off x="2731688" y="3301232"/>
            <a:ext cx="722082" cy="83359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D13728-8BF9-164F-A4F9-70A0B952C31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684" b="14434"/>
          <a:stretch/>
        </p:blipFill>
        <p:spPr>
          <a:xfrm>
            <a:off x="3618449" y="2217142"/>
            <a:ext cx="870746" cy="85515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60BE86D-80F1-D54D-9B1B-57982AC611D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1622" b="15412"/>
          <a:stretch/>
        </p:blipFill>
        <p:spPr>
          <a:xfrm>
            <a:off x="2698347" y="2227755"/>
            <a:ext cx="732701" cy="84453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FA22DDB-6F9C-D04E-95C2-0A4F7DD25028}"/>
              </a:ext>
            </a:extLst>
          </p:cNvPr>
          <p:cNvSpPr txBox="1"/>
          <p:nvPr/>
        </p:nvSpPr>
        <p:spPr>
          <a:xfrm>
            <a:off x="3059074" y="2216978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CBB03FD-B14F-7749-AF15-1853AA0C708F}"/>
              </a:ext>
            </a:extLst>
          </p:cNvPr>
          <p:cNvSpPr txBox="1"/>
          <p:nvPr/>
        </p:nvSpPr>
        <p:spPr>
          <a:xfrm>
            <a:off x="3970239" y="2412541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****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1408AED-EB58-8346-A5EA-E54463CA32E9}"/>
              </a:ext>
            </a:extLst>
          </p:cNvPr>
          <p:cNvSpPr txBox="1"/>
          <p:nvPr/>
        </p:nvSpPr>
        <p:spPr>
          <a:xfrm>
            <a:off x="3039838" y="4310071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**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DFA6FC-7A64-9743-B5B4-FAB5ECC0E31A}"/>
              </a:ext>
            </a:extLst>
          </p:cNvPr>
          <p:cNvSpPr txBox="1"/>
          <p:nvPr/>
        </p:nvSpPr>
        <p:spPr>
          <a:xfrm>
            <a:off x="3970239" y="4357191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****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63EAEC-D3F6-AA4A-9042-504DC027BB48}"/>
              </a:ext>
            </a:extLst>
          </p:cNvPr>
          <p:cNvSpPr txBox="1"/>
          <p:nvPr/>
        </p:nvSpPr>
        <p:spPr>
          <a:xfrm>
            <a:off x="3039838" y="3317989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**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8B6B4CD-C3E6-8E4A-BFE5-B00D6E92B8ED}"/>
              </a:ext>
            </a:extLst>
          </p:cNvPr>
          <p:cNvSpPr txBox="1"/>
          <p:nvPr/>
        </p:nvSpPr>
        <p:spPr>
          <a:xfrm>
            <a:off x="4027947" y="3673271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*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486EA20-6DA4-AE42-95B6-1C6FE59178A2}"/>
              </a:ext>
            </a:extLst>
          </p:cNvPr>
          <p:cNvSpPr txBox="1"/>
          <p:nvPr/>
        </p:nvSpPr>
        <p:spPr>
          <a:xfrm>
            <a:off x="2613666" y="2031427"/>
            <a:ext cx="8803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</a:t>
            </a:r>
            <a:r>
              <a:rPr lang="en-US" sz="700" dirty="0" err="1"/>
              <a:t>SLAM</a:t>
            </a:r>
            <a:r>
              <a:rPr lang="en-US" sz="700" baseline="30000" dirty="0" err="1"/>
              <a:t>lo</a:t>
            </a:r>
            <a:r>
              <a:rPr lang="en-US" sz="700" dirty="0"/>
              <a:t> </a:t>
            </a:r>
            <a:r>
              <a:rPr lang="en-US" sz="700" dirty="0" err="1"/>
              <a:t>Tfh</a:t>
            </a:r>
            <a:endParaRPr lang="en-US" sz="7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F7013A-D805-4A40-AEE7-79BA883C3B79}"/>
              </a:ext>
            </a:extLst>
          </p:cNvPr>
          <p:cNvSpPr txBox="1"/>
          <p:nvPr/>
        </p:nvSpPr>
        <p:spPr>
          <a:xfrm>
            <a:off x="3546607" y="2031427"/>
            <a:ext cx="8803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</a:t>
            </a:r>
            <a:r>
              <a:rPr lang="en-US" sz="700" dirty="0" err="1"/>
              <a:t>SLAM</a:t>
            </a:r>
            <a:r>
              <a:rPr lang="en-US" sz="700" baseline="30000" dirty="0" err="1"/>
              <a:t>lo</a:t>
            </a:r>
            <a:r>
              <a:rPr lang="en-US" sz="700" dirty="0"/>
              <a:t> </a:t>
            </a:r>
            <a:r>
              <a:rPr lang="en-US" sz="700" dirty="0" err="1"/>
              <a:t>Tfh</a:t>
            </a:r>
            <a:endParaRPr lang="en-US" sz="7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FC56EF6-4167-C14B-BAB8-C9BF7EFA6489}"/>
              </a:ext>
            </a:extLst>
          </p:cNvPr>
          <p:cNvSpPr txBox="1"/>
          <p:nvPr/>
        </p:nvSpPr>
        <p:spPr>
          <a:xfrm>
            <a:off x="2541533" y="3141205"/>
            <a:ext cx="10246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PSGL1</a:t>
            </a:r>
            <a:r>
              <a:rPr lang="en-US" sz="700" baseline="30000" dirty="0"/>
              <a:t>lo</a:t>
            </a:r>
            <a:r>
              <a:rPr lang="en-US" sz="700" dirty="0"/>
              <a:t> GC </a:t>
            </a:r>
            <a:r>
              <a:rPr lang="en-US" sz="700" dirty="0" err="1"/>
              <a:t>Tfh</a:t>
            </a:r>
            <a:endParaRPr lang="en-US" sz="7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A113986-A778-8F42-BD16-128EE6D6BD55}"/>
              </a:ext>
            </a:extLst>
          </p:cNvPr>
          <p:cNvSpPr txBox="1"/>
          <p:nvPr/>
        </p:nvSpPr>
        <p:spPr>
          <a:xfrm>
            <a:off x="2579204" y="4173210"/>
            <a:ext cx="9492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Bcl6</a:t>
            </a:r>
            <a:r>
              <a:rPr lang="en-US" sz="700" baseline="30000" dirty="0"/>
              <a:t>hi</a:t>
            </a:r>
            <a:r>
              <a:rPr lang="en-US" sz="700" dirty="0"/>
              <a:t> GC </a:t>
            </a:r>
            <a:r>
              <a:rPr lang="en-US" sz="700" dirty="0" err="1"/>
              <a:t>Tfh</a:t>
            </a:r>
            <a:endParaRPr lang="en-US" sz="7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04BF11-E291-EA42-B088-79F961DB7BBC}"/>
              </a:ext>
            </a:extLst>
          </p:cNvPr>
          <p:cNvSpPr txBox="1"/>
          <p:nvPr/>
        </p:nvSpPr>
        <p:spPr>
          <a:xfrm>
            <a:off x="3474471" y="3141205"/>
            <a:ext cx="10246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PSGL1</a:t>
            </a:r>
            <a:r>
              <a:rPr lang="en-US" sz="700" baseline="30000" dirty="0"/>
              <a:t>lo</a:t>
            </a:r>
            <a:r>
              <a:rPr lang="en-US" sz="700" dirty="0"/>
              <a:t> GC </a:t>
            </a:r>
            <a:r>
              <a:rPr lang="en-US" sz="700" dirty="0" err="1"/>
              <a:t>Tfh</a:t>
            </a:r>
            <a:endParaRPr lang="en-US" sz="7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5669BF-B22E-0549-BD22-C319B106317F}"/>
              </a:ext>
            </a:extLst>
          </p:cNvPr>
          <p:cNvSpPr txBox="1"/>
          <p:nvPr/>
        </p:nvSpPr>
        <p:spPr>
          <a:xfrm>
            <a:off x="3540195" y="4173210"/>
            <a:ext cx="89319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Bcl6</a:t>
            </a:r>
            <a:r>
              <a:rPr lang="en-US" sz="700" baseline="30000" dirty="0"/>
              <a:t>hi/lo</a:t>
            </a:r>
            <a:r>
              <a:rPr lang="en-US" sz="700" dirty="0"/>
              <a:t> </a:t>
            </a:r>
            <a:r>
              <a:rPr lang="en-US" sz="700" dirty="0" err="1"/>
              <a:t>Tfh</a:t>
            </a:r>
            <a:endParaRPr lang="en-US" sz="7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508541-170A-E140-BDF1-E4C913702B74}"/>
              </a:ext>
            </a:extLst>
          </p:cNvPr>
          <p:cNvSpPr txBox="1"/>
          <p:nvPr/>
        </p:nvSpPr>
        <p:spPr>
          <a:xfrm rot="16200000">
            <a:off x="4802367" y="2862631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FAS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A16C68-36DC-6F4F-9306-9524F859DBDC}"/>
              </a:ext>
            </a:extLst>
          </p:cNvPr>
          <p:cNvSpPr txBox="1"/>
          <p:nvPr/>
        </p:nvSpPr>
        <p:spPr>
          <a:xfrm>
            <a:off x="5123066" y="3485109"/>
            <a:ext cx="493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PNA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F0618D-0E02-274D-A381-F2583B7767D4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5616269" y="3608220"/>
            <a:ext cx="24889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B578B86-13E9-C843-A8CC-DD712851CD4C}"/>
              </a:ext>
            </a:extLst>
          </p:cNvPr>
          <p:cNvSpPr txBox="1"/>
          <p:nvPr/>
        </p:nvSpPr>
        <p:spPr>
          <a:xfrm>
            <a:off x="5500871" y="2306765"/>
            <a:ext cx="3433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WT</a:t>
            </a:r>
            <a:endParaRPr lang="en-US" sz="900" baseline="30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88350DA-EEAF-9748-B054-7ED4947F086F}"/>
              </a:ext>
            </a:extLst>
          </p:cNvPr>
          <p:cNvSpPr txBox="1"/>
          <p:nvPr/>
        </p:nvSpPr>
        <p:spPr>
          <a:xfrm>
            <a:off x="6398730" y="230676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ΔBPS1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4D871A9-447F-524B-B937-7C571A632EE7}"/>
              </a:ext>
            </a:extLst>
          </p:cNvPr>
          <p:cNvSpPr txBox="1"/>
          <p:nvPr/>
        </p:nvSpPr>
        <p:spPr>
          <a:xfrm>
            <a:off x="7183616" y="2306765"/>
            <a:ext cx="896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No transfer ctrl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D464E0-F1EF-4F4D-9B3C-75544D4D571B}"/>
              </a:ext>
            </a:extLst>
          </p:cNvPr>
          <p:cNvGrpSpPr/>
          <p:nvPr/>
        </p:nvGrpSpPr>
        <p:grpSpPr>
          <a:xfrm>
            <a:off x="7541823" y="3874095"/>
            <a:ext cx="933356" cy="532439"/>
            <a:chOff x="8282978" y="2317763"/>
            <a:chExt cx="933356" cy="53243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134F642-52D3-3C4D-AF67-BA1A60CBE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82978" y="2551380"/>
              <a:ext cx="147416" cy="822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591B797-CB83-A443-BC48-B1A7BB944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82978" y="2396968"/>
              <a:ext cx="147416" cy="822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FC5960B-C62F-DC45-8C5A-12C2C909D6DC}"/>
                </a:ext>
              </a:extLst>
            </p:cNvPr>
            <p:cNvSpPr txBox="1"/>
            <p:nvPr/>
          </p:nvSpPr>
          <p:spPr>
            <a:xfrm>
              <a:off x="8385657" y="2317763"/>
              <a:ext cx="328936" cy="216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10" dirty="0"/>
                <a:t>WT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99E4A10-ACC8-204E-AB95-8E8A084F8270}"/>
                </a:ext>
              </a:extLst>
            </p:cNvPr>
            <p:cNvSpPr txBox="1"/>
            <p:nvPr/>
          </p:nvSpPr>
          <p:spPr>
            <a:xfrm>
              <a:off x="8385657" y="2490147"/>
              <a:ext cx="453970" cy="216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10" dirty="0"/>
                <a:t>ΔBPS1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ACBF7E7-29F0-454E-97EE-86855C5EA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82978" y="2694453"/>
              <a:ext cx="147416" cy="82296"/>
            </a:xfrm>
            <a:prstGeom prst="rect">
              <a:avLst/>
            </a:prstGeom>
            <a:solidFill>
              <a:srgbClr val="808080"/>
            </a:solidFill>
            <a:ln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CC56053-E4F3-3643-ACE8-6270E26ABDFF}"/>
                </a:ext>
              </a:extLst>
            </p:cNvPr>
            <p:cNvSpPr txBox="1"/>
            <p:nvPr/>
          </p:nvSpPr>
          <p:spPr>
            <a:xfrm>
              <a:off x="8385657" y="2633220"/>
              <a:ext cx="830677" cy="216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10" dirty="0"/>
                <a:t>No transfer ctrl</a:t>
              </a: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7F1C650B-81AE-1E49-943A-7D972834532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83" b="23370"/>
          <a:stretch/>
        </p:blipFill>
        <p:spPr>
          <a:xfrm>
            <a:off x="5085772" y="2479264"/>
            <a:ext cx="1005840" cy="101975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EB2D4EA9-0483-004A-B019-839EE6F29B4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224" b="23370"/>
          <a:stretch/>
        </p:blipFill>
        <p:spPr>
          <a:xfrm>
            <a:off x="6073773" y="2479264"/>
            <a:ext cx="1005840" cy="101251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A2820BE-C469-D54E-99BD-876E3938804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780" b="23932"/>
          <a:stretch/>
        </p:blipFill>
        <p:spPr>
          <a:xfrm>
            <a:off x="7099351" y="2479263"/>
            <a:ext cx="1005840" cy="1045148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275A06F-8052-6541-8BE6-784659178031}"/>
              </a:ext>
            </a:extLst>
          </p:cNvPr>
          <p:cNvGrpSpPr/>
          <p:nvPr/>
        </p:nvGrpSpPr>
        <p:grpSpPr>
          <a:xfrm>
            <a:off x="6252472" y="3875465"/>
            <a:ext cx="830228" cy="1386849"/>
            <a:chOff x="6254814" y="3807447"/>
            <a:chExt cx="830228" cy="1386849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8025C94-BD36-8A4A-8A52-8F1BBE72E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9568" r="22337"/>
            <a:stretch/>
          </p:blipFill>
          <p:spPr>
            <a:xfrm>
              <a:off x="6254814" y="4005617"/>
              <a:ext cx="772287" cy="118867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5420B62-2493-6F44-99B9-A845FB5112EE}"/>
                </a:ext>
              </a:extLst>
            </p:cNvPr>
            <p:cNvSpPr txBox="1"/>
            <p:nvPr/>
          </p:nvSpPr>
          <p:spPr>
            <a:xfrm>
              <a:off x="6365869" y="3807447"/>
              <a:ext cx="54854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/>
                <a:t>GC B Cells</a:t>
              </a:r>
              <a:endParaRPr lang="en-US" sz="7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F48A82-9449-5148-8B69-14A4E975C748}"/>
                </a:ext>
              </a:extLst>
            </p:cNvPr>
            <p:cNvSpPr/>
            <p:nvPr/>
          </p:nvSpPr>
          <p:spPr>
            <a:xfrm>
              <a:off x="6928467" y="4982884"/>
              <a:ext cx="156575" cy="2071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2A8B375-A5AC-E347-91D6-EAE46BF73448}"/>
              </a:ext>
            </a:extLst>
          </p:cNvPr>
          <p:cNvGrpSpPr/>
          <p:nvPr/>
        </p:nvGrpSpPr>
        <p:grpSpPr>
          <a:xfrm>
            <a:off x="4523882" y="561275"/>
            <a:ext cx="4106873" cy="1590853"/>
            <a:chOff x="4523882" y="561275"/>
            <a:chExt cx="4106873" cy="15908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CA159B-1BEF-E24D-A13D-2854A0C898BA}"/>
                </a:ext>
              </a:extLst>
            </p:cNvPr>
            <p:cNvSpPr txBox="1"/>
            <p:nvPr/>
          </p:nvSpPr>
          <p:spPr>
            <a:xfrm>
              <a:off x="4693417" y="1021286"/>
              <a:ext cx="736099" cy="617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1. WT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2. ΔBPS1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3B08E9-392F-4D41-82B2-420F2574C39B}"/>
                </a:ext>
              </a:extLst>
            </p:cNvPr>
            <p:cNvSpPr txBox="1"/>
            <p:nvPr/>
          </p:nvSpPr>
          <p:spPr>
            <a:xfrm>
              <a:off x="4523882" y="812884"/>
              <a:ext cx="1248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SMARTA CD45.1</a:t>
              </a:r>
              <a:r>
                <a:rPr lang="en-US" sz="1200" baseline="30000" dirty="0"/>
                <a:t>+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A95F52-69A4-E34B-920F-601AEF7F87EE}"/>
                </a:ext>
              </a:extLst>
            </p:cNvPr>
            <p:cNvSpPr txBox="1"/>
            <p:nvPr/>
          </p:nvSpPr>
          <p:spPr>
            <a:xfrm>
              <a:off x="6479160" y="745941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cells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F2720A-22F9-F746-8334-16A26B03DDC5}"/>
                </a:ext>
              </a:extLst>
            </p:cNvPr>
            <p:cNvGrpSpPr/>
            <p:nvPr/>
          </p:nvGrpSpPr>
          <p:grpSpPr>
            <a:xfrm>
              <a:off x="5591476" y="1073536"/>
              <a:ext cx="320040" cy="562230"/>
              <a:chOff x="1982681" y="3816275"/>
              <a:chExt cx="320040" cy="91167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8239A54-EB19-B44A-957C-0ED60289C5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841" y="4271616"/>
                <a:ext cx="182880" cy="994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6CBEFB6-D4AD-484E-8579-31C6BD5D6D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841" y="3816275"/>
                <a:ext cx="0" cy="91167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CCEF17D-C0F1-134B-9E9F-3BFA4DFA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4727951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40861F3-82CE-6E42-855C-FDF84373A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3816275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338E9F-2F0D-6C40-932D-F16037CA7F32}"/>
                </a:ext>
              </a:extLst>
            </p:cNvPr>
            <p:cNvCxnSpPr>
              <a:cxnSpLocks/>
            </p:cNvCxnSpPr>
            <p:nvPr/>
          </p:nvCxnSpPr>
          <p:spPr>
            <a:xfrm>
              <a:off x="6708550" y="1040198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A528EF-7016-5B48-BC0F-391DD7F5E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5471" y="1341182"/>
              <a:ext cx="1878813" cy="1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A4F8E4-EB9D-6D47-B2FF-F8474D387553}"/>
                </a:ext>
              </a:extLst>
            </p:cNvPr>
            <p:cNvCxnSpPr>
              <a:cxnSpLocks/>
            </p:cNvCxnSpPr>
            <p:nvPr/>
          </p:nvCxnSpPr>
          <p:spPr>
            <a:xfrm>
              <a:off x="7251218" y="1040198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C908B3-CCE1-6447-840D-A628CC2105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0183" y="1030118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DB0E2-1180-0742-9C91-66DA714A8EE3}"/>
                </a:ext>
              </a:extLst>
            </p:cNvPr>
            <p:cNvSpPr txBox="1"/>
            <p:nvPr/>
          </p:nvSpPr>
          <p:spPr>
            <a:xfrm>
              <a:off x="6828313" y="561275"/>
              <a:ext cx="845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LCMV</a:t>
              </a:r>
            </a:p>
            <a:p>
              <a:pPr algn="ctr"/>
              <a:r>
                <a:rPr lang="en-US" sz="1200" dirty="0"/>
                <a:t>Armstrong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267CE9-DB7C-1B47-A92A-C0023DDF5FB4}"/>
                </a:ext>
              </a:extLst>
            </p:cNvPr>
            <p:cNvSpPr txBox="1"/>
            <p:nvPr/>
          </p:nvSpPr>
          <p:spPr>
            <a:xfrm>
              <a:off x="7942553" y="742612"/>
              <a:ext cx="688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Analysis</a:t>
              </a:r>
              <a:endParaRPr 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386613-1DFA-0640-ACA2-A7A52B3DF8A7}"/>
                </a:ext>
              </a:extLst>
            </p:cNvPr>
            <p:cNvSpPr txBox="1"/>
            <p:nvPr/>
          </p:nvSpPr>
          <p:spPr>
            <a:xfrm>
              <a:off x="6513625" y="1358767"/>
              <a:ext cx="3898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d-1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CFE0F0-C61C-6C44-ABAA-3203109F0CC7}"/>
                </a:ext>
              </a:extLst>
            </p:cNvPr>
            <p:cNvSpPr txBox="1"/>
            <p:nvPr/>
          </p:nvSpPr>
          <p:spPr>
            <a:xfrm>
              <a:off x="7079536" y="1358767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F53367-179C-584A-817A-71227D2B059A}"/>
                </a:ext>
              </a:extLst>
            </p:cNvPr>
            <p:cNvSpPr txBox="1"/>
            <p:nvPr/>
          </p:nvSpPr>
          <p:spPr>
            <a:xfrm>
              <a:off x="8008501" y="1358767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F7E245B-B817-C149-8B94-A46E7B791050}"/>
                </a:ext>
              </a:extLst>
            </p:cNvPr>
            <p:cNvSpPr txBox="1"/>
            <p:nvPr/>
          </p:nvSpPr>
          <p:spPr>
            <a:xfrm>
              <a:off x="5638226" y="1505797"/>
              <a:ext cx="11187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R</a:t>
              </a:r>
              <a:r>
                <a:rPr lang="en-US" sz="1200" dirty="0"/>
                <a:t>ecipient</a:t>
              </a:r>
            </a:p>
            <a:p>
              <a:pPr algn="ctr"/>
              <a:r>
                <a:rPr lang="en-US" sz="1200" dirty="0"/>
                <a:t>WT B6 or</a:t>
              </a:r>
            </a:p>
            <a:p>
              <a:pPr algn="ctr"/>
              <a:r>
                <a:rPr lang="en-US" sz="1200" dirty="0"/>
                <a:t>Bcl6</a:t>
              </a:r>
              <a:r>
                <a:rPr lang="en-US" sz="1200" baseline="30000" dirty="0"/>
                <a:t>f/f </a:t>
              </a:r>
              <a:r>
                <a:rPr lang="en-US" sz="1200" i="1" dirty="0"/>
                <a:t>Cd4-</a:t>
              </a:r>
              <a:r>
                <a:rPr lang="en-US" sz="1200" dirty="0"/>
                <a:t>Cre</a:t>
              </a:r>
              <a:r>
                <a:rPr lang="en-US" sz="1200" baseline="30000" dirty="0"/>
                <a:t>+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D430C1C-9324-C542-929F-CE34A702E895}"/>
                </a:ext>
              </a:extLst>
            </p:cNvPr>
            <p:cNvCxnSpPr>
              <a:cxnSpLocks/>
            </p:cNvCxnSpPr>
            <p:nvPr/>
          </p:nvCxnSpPr>
          <p:spPr>
            <a:xfrm>
              <a:off x="8388893" y="1030118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CA03796-885A-1343-A2A7-1F707F40A3BF}"/>
                </a:ext>
              </a:extLst>
            </p:cNvPr>
            <p:cNvSpPr txBox="1"/>
            <p:nvPr/>
          </p:nvSpPr>
          <p:spPr>
            <a:xfrm>
              <a:off x="8217211" y="1358767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d8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F851558-CF14-D144-B7BE-EC6A98BE3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12937" b="20462"/>
            <a:stretch/>
          </p:blipFill>
          <p:spPr>
            <a:xfrm>
              <a:off x="5964694" y="1155382"/>
              <a:ext cx="550708" cy="366775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0C9643A-606A-6E4A-B96B-72E5B8E01FAD}"/>
              </a:ext>
            </a:extLst>
          </p:cNvPr>
          <p:cNvSpPr txBox="1"/>
          <p:nvPr/>
        </p:nvSpPr>
        <p:spPr>
          <a:xfrm>
            <a:off x="6473949" y="4024739"/>
            <a:ext cx="522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p=0.0856</a:t>
            </a:r>
          </a:p>
        </p:txBody>
      </p:sp>
    </p:spTree>
    <p:extLst>
      <p:ext uri="{BB962C8B-B14F-4D97-AF65-F5344CB8AC3E}">
        <p14:creationId xmlns:p14="http://schemas.microsoft.com/office/powerpoint/2010/main" val="76564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5BE6DC-7555-9F46-820B-FAAF6EAF6B90}"/>
              </a:ext>
            </a:extLst>
          </p:cNvPr>
          <p:cNvGrpSpPr/>
          <p:nvPr/>
        </p:nvGrpSpPr>
        <p:grpSpPr>
          <a:xfrm>
            <a:off x="2636583" y="3091791"/>
            <a:ext cx="3920529" cy="2459412"/>
            <a:chOff x="3076531" y="3271360"/>
            <a:chExt cx="3920529" cy="245941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0B1115-0D39-9941-B1D2-EAB7E0DAD629}"/>
                </a:ext>
              </a:extLst>
            </p:cNvPr>
            <p:cNvSpPr/>
            <p:nvPr/>
          </p:nvSpPr>
          <p:spPr>
            <a:xfrm>
              <a:off x="4957822" y="3971300"/>
              <a:ext cx="5948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solidFill>
                    <a:srgbClr val="FF0000"/>
                  </a:solidFill>
                </a:rPr>
                <a:t>Arid3b</a:t>
              </a:r>
            </a:p>
            <a:p>
              <a:r>
                <a:rPr lang="en-US" sz="1000" i="1" dirty="0">
                  <a:solidFill>
                    <a:srgbClr val="FF0000"/>
                  </a:solidFill>
                </a:rPr>
                <a:t>E2f3</a:t>
              </a:r>
            </a:p>
            <a:p>
              <a:r>
                <a:rPr lang="en-US" sz="1000" i="1" dirty="0">
                  <a:solidFill>
                    <a:srgbClr val="FF0000"/>
                  </a:solidFill>
                </a:rPr>
                <a:t>Gata3</a:t>
              </a:r>
            </a:p>
            <a:p>
              <a:r>
                <a:rPr lang="en-US" sz="1000" i="1" dirty="0">
                  <a:solidFill>
                    <a:srgbClr val="FF0000"/>
                  </a:solidFill>
                </a:rPr>
                <a:t>Tbx21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CA21A4-C084-074B-A77E-64045987D744}"/>
                </a:ext>
              </a:extLst>
            </p:cNvPr>
            <p:cNvSpPr/>
            <p:nvPr/>
          </p:nvSpPr>
          <p:spPr>
            <a:xfrm>
              <a:off x="3979526" y="3971300"/>
              <a:ext cx="53957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solidFill>
                    <a:srgbClr val="0432FF"/>
                  </a:solidFill>
                </a:rPr>
                <a:t>Klf12</a:t>
              </a:r>
            </a:p>
            <a:p>
              <a:pPr lvl="0"/>
              <a:r>
                <a:rPr lang="en-US" sz="1000" i="1" dirty="0">
                  <a:solidFill>
                    <a:srgbClr val="0432FF"/>
                  </a:solidFill>
                </a:rPr>
                <a:t>Runx2</a:t>
              </a:r>
            </a:p>
            <a:p>
              <a:pPr lvl="0"/>
              <a:r>
                <a:rPr lang="en-US" sz="1000" i="1" dirty="0">
                  <a:solidFill>
                    <a:srgbClr val="0432FF"/>
                  </a:solidFill>
                </a:rPr>
                <a:t>Runx3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AB41CDB-9680-004E-9FB9-B73DB23CD769}"/>
                </a:ext>
              </a:extLst>
            </p:cNvPr>
            <p:cNvSpPr/>
            <p:nvPr/>
          </p:nvSpPr>
          <p:spPr>
            <a:xfrm>
              <a:off x="5501020" y="3703399"/>
              <a:ext cx="2792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?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CA6FCC5-CFA8-434E-A5E2-68AA074B027D}"/>
                </a:ext>
              </a:extLst>
            </p:cNvPr>
            <p:cNvSpPr/>
            <p:nvPr/>
          </p:nvSpPr>
          <p:spPr>
            <a:xfrm>
              <a:off x="4448448" y="3703399"/>
              <a:ext cx="2792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432FF"/>
                  </a:solidFill>
                </a:rPr>
                <a:t>?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B6D6A3F-0F4D-1C4B-9D04-4620836158FA}"/>
                </a:ext>
              </a:extLst>
            </p:cNvPr>
            <p:cNvSpPr/>
            <p:nvPr/>
          </p:nvSpPr>
          <p:spPr>
            <a:xfrm>
              <a:off x="5386705" y="3971300"/>
              <a:ext cx="5566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i="1" dirty="0">
                  <a:solidFill>
                    <a:srgbClr val="FF0000"/>
                  </a:solidFill>
                </a:rPr>
                <a:t>Runx2</a:t>
              </a:r>
            </a:p>
            <a:p>
              <a:pPr lvl="0"/>
              <a:r>
                <a:rPr lang="en-US" sz="1000" i="1" dirty="0">
                  <a:solidFill>
                    <a:srgbClr val="FF0000"/>
                  </a:solidFill>
                </a:rPr>
                <a:t>Runx3</a:t>
              </a:r>
            </a:p>
            <a:p>
              <a:pPr lvl="0"/>
              <a:r>
                <a:rPr lang="en-US" sz="1000" i="1" dirty="0" err="1">
                  <a:solidFill>
                    <a:srgbClr val="FF0000"/>
                  </a:solidFill>
                </a:rPr>
                <a:t>Rxra</a:t>
              </a:r>
              <a:endParaRPr lang="en-US" sz="1000" i="1" dirty="0">
                <a:solidFill>
                  <a:srgbClr val="FF0000"/>
                </a:solidFill>
              </a:endParaRPr>
            </a:p>
            <a:p>
              <a:pPr lvl="0"/>
              <a:r>
                <a:rPr lang="en-US" sz="1000" i="1" dirty="0">
                  <a:solidFill>
                    <a:srgbClr val="FF0000"/>
                  </a:solidFill>
                </a:rPr>
                <a:t>Irf1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33B5CF-B86D-A143-B9AB-B75CBD1B72ED}"/>
                </a:ext>
              </a:extLst>
            </p:cNvPr>
            <p:cNvSpPr txBox="1"/>
            <p:nvPr/>
          </p:nvSpPr>
          <p:spPr>
            <a:xfrm>
              <a:off x="3183942" y="3329158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Bcl6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F9CD32-D6F6-A344-AF87-1057235BED03}"/>
                </a:ext>
              </a:extLst>
            </p:cNvPr>
            <p:cNvSpPr txBox="1"/>
            <p:nvPr/>
          </p:nvSpPr>
          <p:spPr>
            <a:xfrm>
              <a:off x="4496182" y="3535593"/>
              <a:ext cx="9428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Bcl6-i genes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DF7EB0E-C92E-4E4C-B7C2-3DE581543BE8}"/>
                </a:ext>
              </a:extLst>
            </p:cNvPr>
            <p:cNvCxnSpPr/>
            <p:nvPr/>
          </p:nvCxnSpPr>
          <p:spPr>
            <a:xfrm>
              <a:off x="3076531" y="3928913"/>
              <a:ext cx="738241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ABEAEE-3CEC-F647-A0EC-BAB904AA8695}"/>
                </a:ext>
              </a:extLst>
            </p:cNvPr>
            <p:cNvCxnSpPr/>
            <p:nvPr/>
          </p:nvCxnSpPr>
          <p:spPr>
            <a:xfrm flipV="1">
              <a:off x="3616857" y="373949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F5FE56-9E92-194A-B3B6-DBD1E83560A0}"/>
                </a:ext>
              </a:extLst>
            </p:cNvPr>
            <p:cNvCxnSpPr/>
            <p:nvPr/>
          </p:nvCxnSpPr>
          <p:spPr>
            <a:xfrm>
              <a:off x="3616857" y="3746034"/>
              <a:ext cx="0" cy="1828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3D51D01-98CA-974E-A7E9-5AF6A31B9BD3}"/>
                </a:ext>
              </a:extLst>
            </p:cNvPr>
            <p:cNvCxnSpPr/>
            <p:nvPr/>
          </p:nvCxnSpPr>
          <p:spPr>
            <a:xfrm>
              <a:off x="3315061" y="3866752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20B5BBE-CEEF-7D45-A531-201DB5A88AEE}"/>
                </a:ext>
              </a:extLst>
            </p:cNvPr>
            <p:cNvCxnSpPr>
              <a:cxnSpLocks/>
            </p:cNvCxnSpPr>
            <p:nvPr/>
          </p:nvCxnSpPr>
          <p:spPr>
            <a:xfrm>
              <a:off x="3406501" y="3576761"/>
              <a:ext cx="0" cy="28999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8C6335-A9E1-4D4D-AEA6-F6C32DD087D8}"/>
                </a:ext>
              </a:extLst>
            </p:cNvPr>
            <p:cNvSpPr/>
            <p:nvPr/>
          </p:nvSpPr>
          <p:spPr>
            <a:xfrm>
              <a:off x="3995789" y="3559566"/>
              <a:ext cx="1893637" cy="109978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0017B7-0EFA-9F42-BEEC-178142BC260D}"/>
                </a:ext>
              </a:extLst>
            </p:cNvPr>
            <p:cNvSpPr txBox="1"/>
            <p:nvPr/>
          </p:nvSpPr>
          <p:spPr>
            <a:xfrm>
              <a:off x="4589259" y="3271360"/>
              <a:ext cx="7371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Group I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00598A-04F7-084E-B8C2-900B016B57E5}"/>
                </a:ext>
              </a:extLst>
            </p:cNvPr>
            <p:cNvCxnSpPr/>
            <p:nvPr/>
          </p:nvCxnSpPr>
          <p:spPr>
            <a:xfrm>
              <a:off x="4380197" y="5189143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A28B86-AE86-6B4E-BF85-D865750B4AA8}"/>
                </a:ext>
              </a:extLst>
            </p:cNvPr>
            <p:cNvCxnSpPr>
              <a:cxnSpLocks/>
            </p:cNvCxnSpPr>
            <p:nvPr/>
          </p:nvCxnSpPr>
          <p:spPr>
            <a:xfrm>
              <a:off x="4471637" y="4545989"/>
              <a:ext cx="0" cy="6400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8C9E3DA-DFAC-C549-8C7D-4E23FBCA964D}"/>
                </a:ext>
              </a:extLst>
            </p:cNvPr>
            <p:cNvSpPr txBox="1"/>
            <p:nvPr/>
          </p:nvSpPr>
          <p:spPr>
            <a:xfrm>
              <a:off x="4176120" y="3734177"/>
              <a:ext cx="391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432FF"/>
                  </a:solidFill>
                </a:rPr>
                <a:t>TFs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89F7B9-1DCE-7148-B5DB-8AE12A0076FE}"/>
                </a:ext>
              </a:extLst>
            </p:cNvPr>
            <p:cNvSpPr txBox="1"/>
            <p:nvPr/>
          </p:nvSpPr>
          <p:spPr>
            <a:xfrm>
              <a:off x="5197134" y="3734177"/>
              <a:ext cx="391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TFs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27E0F5C-6EF0-D74F-970F-8245BBD22759}"/>
                </a:ext>
              </a:extLst>
            </p:cNvPr>
            <p:cNvCxnSpPr/>
            <p:nvPr/>
          </p:nvCxnSpPr>
          <p:spPr>
            <a:xfrm flipV="1">
              <a:off x="5850167" y="4295011"/>
              <a:ext cx="339033" cy="0"/>
            </a:xfrm>
            <a:prstGeom prst="line">
              <a:avLst/>
            </a:prstGeom>
            <a:ln>
              <a:solidFill>
                <a:srgbClr val="01B5EE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47B2CCD-C1E3-A341-89FD-EB11EE316FCF}"/>
                </a:ext>
              </a:extLst>
            </p:cNvPr>
            <p:cNvCxnSpPr/>
            <p:nvPr/>
          </p:nvCxnSpPr>
          <p:spPr>
            <a:xfrm>
              <a:off x="4314406" y="5245688"/>
              <a:ext cx="906636" cy="230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F530FD2-4A9A-4242-BCB2-7DB30EB91DAD}"/>
                </a:ext>
              </a:extLst>
            </p:cNvPr>
            <p:cNvCxnSpPr/>
            <p:nvPr/>
          </p:nvCxnSpPr>
          <p:spPr>
            <a:xfrm>
              <a:off x="4854732" y="5056271"/>
              <a:ext cx="584921" cy="4237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35A9D13-CD61-5544-93F3-2204FBE6D9E8}"/>
                </a:ext>
              </a:extLst>
            </p:cNvPr>
            <p:cNvCxnSpPr/>
            <p:nvPr/>
          </p:nvCxnSpPr>
          <p:spPr>
            <a:xfrm>
              <a:off x="4854732" y="5062809"/>
              <a:ext cx="0" cy="1828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4B1308E-669F-F147-A806-1C4443BC5493}"/>
                </a:ext>
              </a:extLst>
            </p:cNvPr>
            <p:cNvSpPr txBox="1"/>
            <p:nvPr/>
          </p:nvSpPr>
          <p:spPr>
            <a:xfrm>
              <a:off x="4666179" y="4783509"/>
              <a:ext cx="839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9300"/>
                  </a:solidFill>
                </a:rPr>
                <a:t>Tfh</a:t>
              </a:r>
              <a:r>
                <a:rPr lang="en-US" sz="1200" baseline="30000" dirty="0">
                  <a:solidFill>
                    <a:srgbClr val="FF9300"/>
                  </a:solidFill>
                </a:rPr>
                <a:t>+</a:t>
              </a:r>
              <a:r>
                <a:rPr lang="en-US" sz="1200" dirty="0">
                  <a:solidFill>
                    <a:srgbClr val="FF9300"/>
                  </a:solidFill>
                </a:rPr>
                <a:t> genes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108264-1B71-304F-9819-50D0E8FFF102}"/>
                </a:ext>
              </a:extLst>
            </p:cNvPr>
            <p:cNvSpPr txBox="1"/>
            <p:nvPr/>
          </p:nvSpPr>
          <p:spPr>
            <a:xfrm>
              <a:off x="5566408" y="4924309"/>
              <a:ext cx="9812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Bcl6-ii genes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D8A0BDF-A8D8-D147-9CED-BD2DE18A3D3F}"/>
                </a:ext>
              </a:extLst>
            </p:cNvPr>
            <p:cNvSpPr/>
            <p:nvPr/>
          </p:nvSpPr>
          <p:spPr>
            <a:xfrm>
              <a:off x="5498545" y="4909256"/>
              <a:ext cx="1091067" cy="53447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6BA5E46-2C39-164B-8B82-B2E062619513}"/>
                </a:ext>
              </a:extLst>
            </p:cNvPr>
            <p:cNvSpPr txBox="1"/>
            <p:nvPr/>
          </p:nvSpPr>
          <p:spPr>
            <a:xfrm>
              <a:off x="5636430" y="4632393"/>
              <a:ext cx="842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9300"/>
                  </a:solidFill>
                </a:rPr>
                <a:t>Group IV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E40E78-33D2-F843-85FF-2E859C6E3F19}"/>
                </a:ext>
              </a:extLst>
            </p:cNvPr>
            <p:cNvSpPr txBox="1"/>
            <p:nvPr/>
          </p:nvSpPr>
          <p:spPr>
            <a:xfrm>
              <a:off x="6116626" y="4150624"/>
              <a:ext cx="880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B5EE"/>
                  </a:solidFill>
                </a:rPr>
                <a:t>Th1</a:t>
              </a:r>
              <a:r>
                <a:rPr lang="en-US" sz="1200" baseline="30000" dirty="0">
                  <a:solidFill>
                    <a:srgbClr val="01B5EE"/>
                  </a:solidFill>
                </a:rPr>
                <a:t>+</a:t>
              </a:r>
              <a:r>
                <a:rPr lang="en-US" sz="1200" dirty="0">
                  <a:solidFill>
                    <a:srgbClr val="01B5EE"/>
                  </a:solidFill>
                </a:rPr>
                <a:t> genes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CBDD3D-4906-6F48-858F-83B7D15A9607}"/>
                </a:ext>
              </a:extLst>
            </p:cNvPr>
            <p:cNvSpPr txBox="1"/>
            <p:nvPr/>
          </p:nvSpPr>
          <p:spPr>
            <a:xfrm>
              <a:off x="5577364" y="5453773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Tfh</a:t>
              </a:r>
              <a:r>
                <a:rPr lang="en-US" sz="1200" dirty="0"/>
                <a:t> function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6CACF19-B97C-6D42-B352-A37E66166C48}"/>
                </a:ext>
              </a:extLst>
            </p:cNvPr>
            <p:cNvSpPr/>
            <p:nvPr/>
          </p:nvSpPr>
          <p:spPr>
            <a:xfrm>
              <a:off x="4403980" y="3971300"/>
              <a:ext cx="4705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i="1" dirty="0" err="1">
                  <a:solidFill>
                    <a:srgbClr val="0432FF"/>
                  </a:solidFill>
                </a:rPr>
                <a:t>Rxra</a:t>
              </a:r>
              <a:endParaRPr lang="en-US" sz="1000" i="1" dirty="0">
                <a:solidFill>
                  <a:srgbClr val="0432FF"/>
                </a:solidFill>
              </a:endParaRPr>
            </a:p>
            <a:p>
              <a:pPr lvl="0"/>
              <a:r>
                <a:rPr lang="en-US" sz="1000" i="1" dirty="0">
                  <a:solidFill>
                    <a:srgbClr val="0432FF"/>
                  </a:solidFill>
                </a:rPr>
                <a:t>Irf1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BD3968F-33F2-7144-A807-209173E17DBA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Regulation of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Differentiation by Bcl6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E8101D-AADB-0142-BA95-165CC6400AC9}"/>
              </a:ext>
            </a:extLst>
          </p:cNvPr>
          <p:cNvSpPr txBox="1"/>
          <p:nvPr/>
        </p:nvSpPr>
        <p:spPr>
          <a:xfrm>
            <a:off x="6166001" y="4965786"/>
            <a:ext cx="218777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CXCR5, PD-1, CXCL13, SAP…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6CBBF2C-D912-FB42-9B45-68B4A257005C}"/>
              </a:ext>
            </a:extLst>
          </p:cNvPr>
          <p:cNvGrpSpPr/>
          <p:nvPr/>
        </p:nvGrpSpPr>
        <p:grpSpPr>
          <a:xfrm>
            <a:off x="1139200" y="912269"/>
            <a:ext cx="6865601" cy="1735161"/>
            <a:chOff x="2446570" y="912269"/>
            <a:chExt cx="6865601" cy="17351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BAC2B4-0815-A241-8091-9B0A80D1D4DC}"/>
                </a:ext>
              </a:extLst>
            </p:cNvPr>
            <p:cNvSpPr txBox="1"/>
            <p:nvPr/>
          </p:nvSpPr>
          <p:spPr>
            <a:xfrm>
              <a:off x="4841075" y="1449090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Bcl6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CC6CBF-AAF0-584F-91CF-D7D86FC713F0}"/>
                </a:ext>
              </a:extLst>
            </p:cNvPr>
            <p:cNvSpPr txBox="1"/>
            <p:nvPr/>
          </p:nvSpPr>
          <p:spPr>
            <a:xfrm>
              <a:off x="4836822" y="2308877"/>
              <a:ext cx="76495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Blimp1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FF6B2B-B3EE-6346-AEB6-E6A887F1E7AB}"/>
                </a:ext>
              </a:extLst>
            </p:cNvPr>
            <p:cNvSpPr txBox="1"/>
            <p:nvPr/>
          </p:nvSpPr>
          <p:spPr>
            <a:xfrm>
              <a:off x="6465950" y="1510646"/>
              <a:ext cx="1209434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FF9300"/>
                  </a:solidFill>
                </a:rPr>
                <a:t>Tfh</a:t>
              </a:r>
              <a:r>
                <a:rPr lang="en-US" sz="1600" dirty="0">
                  <a:solidFill>
                    <a:srgbClr val="FF9300"/>
                  </a:solidFill>
                </a:rPr>
                <a:t> Program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437292-6DD8-FE43-96EB-2B38FAD2B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4034" y="1679922"/>
              <a:ext cx="822960" cy="0"/>
            </a:xfrm>
            <a:prstGeom prst="line">
              <a:avLst/>
            </a:prstGeom>
            <a:ln w="19050">
              <a:solidFill>
                <a:srgbClr val="0432FF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C91E55-BE42-7446-B224-E7C66DB5CC38}"/>
                </a:ext>
              </a:extLst>
            </p:cNvPr>
            <p:cNvGrpSpPr/>
            <p:nvPr/>
          </p:nvGrpSpPr>
          <p:grpSpPr>
            <a:xfrm>
              <a:off x="4013511" y="1595638"/>
              <a:ext cx="822960" cy="168568"/>
              <a:chOff x="5559841" y="1579945"/>
              <a:chExt cx="822960" cy="16856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BFFC689-415F-0C4D-B1C7-6AD3E7389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9841" y="1664229"/>
                <a:ext cx="82296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1C023A8-9C8C-454A-BAA4-07F5475935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9841" y="1579945"/>
                <a:ext cx="0" cy="16856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B5AB87-CF84-8849-BD81-77CE45597617}"/>
                </a:ext>
              </a:extLst>
            </p:cNvPr>
            <p:cNvSpPr txBox="1"/>
            <p:nvPr/>
          </p:nvSpPr>
          <p:spPr>
            <a:xfrm>
              <a:off x="2446570" y="1387535"/>
              <a:ext cx="15538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Th1 Program</a:t>
              </a:r>
            </a:p>
            <a:p>
              <a:r>
                <a:rPr lang="en-US" sz="1600" dirty="0">
                  <a:solidFill>
                    <a:srgbClr val="FF0000"/>
                  </a:solidFill>
                </a:rPr>
                <a:t>Alternative fates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F03ECC-57A1-4148-9A66-670EDCAEBF57}"/>
                </a:ext>
              </a:extLst>
            </p:cNvPr>
            <p:cNvSpPr txBox="1"/>
            <p:nvPr/>
          </p:nvSpPr>
          <p:spPr>
            <a:xfrm>
              <a:off x="5569587" y="912269"/>
              <a:ext cx="9428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(Inhibition</a:t>
              </a:r>
            </a:p>
            <a:p>
              <a:pPr algn="ctr"/>
              <a:r>
                <a:rPr lang="en-US" sz="1400" dirty="0"/>
                <a:t>of</a:t>
              </a:r>
            </a:p>
            <a:p>
              <a:pPr algn="ctr"/>
              <a:r>
                <a:rPr lang="en-US" sz="1400" dirty="0"/>
                <a:t>Inhibitor)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735CBB-69C1-5949-868D-CB7C7FBAA8E5}"/>
                </a:ext>
              </a:extLst>
            </p:cNvPr>
            <p:cNvGrpSpPr/>
            <p:nvPr/>
          </p:nvGrpSpPr>
          <p:grpSpPr>
            <a:xfrm>
              <a:off x="7640439" y="1186508"/>
              <a:ext cx="180455" cy="986829"/>
              <a:chOff x="5754247" y="2831506"/>
              <a:chExt cx="283087" cy="56817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D91FFEA-0141-D54B-BFF1-FEFEE4D21A93}"/>
                  </a:ext>
                </a:extLst>
              </p:cNvPr>
              <p:cNvCxnSpPr/>
              <p:nvPr/>
            </p:nvCxnSpPr>
            <p:spPr>
              <a:xfrm>
                <a:off x="5754247" y="3115594"/>
                <a:ext cx="1371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445D44E-18BD-1B4F-8D38-C7B539D63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0174" y="2831506"/>
                <a:ext cx="0" cy="5681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F21622E-63B3-A641-87EC-E43407B0117C}"/>
                  </a:ext>
                </a:extLst>
              </p:cNvPr>
              <p:cNvCxnSpPr/>
              <p:nvPr/>
            </p:nvCxnSpPr>
            <p:spPr>
              <a:xfrm>
                <a:off x="5900174" y="2831506"/>
                <a:ext cx="1371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BF137A4-7C79-444D-A17F-4FD2B9112254}"/>
                  </a:ext>
                </a:extLst>
              </p:cNvPr>
              <p:cNvCxnSpPr/>
              <p:nvPr/>
            </p:nvCxnSpPr>
            <p:spPr>
              <a:xfrm>
                <a:off x="5900174" y="3399682"/>
                <a:ext cx="1371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0559EF-4610-EA4B-9645-A69CECB3D51B}"/>
                </a:ext>
              </a:extLst>
            </p:cNvPr>
            <p:cNvSpPr txBox="1"/>
            <p:nvPr/>
          </p:nvSpPr>
          <p:spPr>
            <a:xfrm>
              <a:off x="7874085" y="1098833"/>
              <a:ext cx="1438086" cy="116217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solidFill>
                    <a:srgbClr val="009051"/>
                  </a:solidFill>
                </a:rPr>
                <a:t>Differentiation</a:t>
              </a:r>
            </a:p>
            <a:p>
              <a:pPr>
                <a:lnSpc>
                  <a:spcPct val="150000"/>
                </a:lnSpc>
              </a:pPr>
              <a:r>
                <a:rPr lang="en-US" sz="1600" b="1" dirty="0">
                  <a:solidFill>
                    <a:schemeClr val="accent5">
                      <a:lumMod val="75000"/>
                    </a:schemeClr>
                  </a:solidFill>
                </a:rPr>
                <a:t>Location</a:t>
              </a:r>
            </a:p>
            <a:p>
              <a:pPr>
                <a:lnSpc>
                  <a:spcPct val="150000"/>
                </a:lnSpc>
              </a:pPr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</a:rPr>
                <a:t>Tfh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 products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A33EA55-3B2D-A347-BC0A-FC1DFC461DE9}"/>
                </a:ext>
              </a:extLst>
            </p:cNvPr>
            <p:cNvGrpSpPr/>
            <p:nvPr/>
          </p:nvGrpSpPr>
          <p:grpSpPr>
            <a:xfrm>
              <a:off x="3438667" y="1970676"/>
              <a:ext cx="1398155" cy="507477"/>
              <a:chOff x="3438667" y="1970676"/>
              <a:chExt cx="1398155" cy="50747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E23BA60-5EFD-D148-ADD4-9479DCA1F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8667" y="2478153"/>
                <a:ext cx="13981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A1644E-8C0D-AD48-BEC5-FE02672077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8667" y="1970676"/>
                <a:ext cx="0" cy="507477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D304FE6-32CB-1542-9E50-C5220E274492}"/>
                </a:ext>
              </a:extLst>
            </p:cNvPr>
            <p:cNvGrpSpPr/>
            <p:nvPr/>
          </p:nvGrpSpPr>
          <p:grpSpPr>
            <a:xfrm>
              <a:off x="5016341" y="1945948"/>
              <a:ext cx="384633" cy="337136"/>
              <a:chOff x="5016341" y="1945948"/>
              <a:chExt cx="384633" cy="33713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C700703-B56F-FC46-A926-D5A5563DFE16}"/>
                  </a:ext>
                </a:extLst>
              </p:cNvPr>
              <p:cNvCxnSpPr/>
              <p:nvPr/>
            </p:nvCxnSpPr>
            <p:spPr>
              <a:xfrm>
                <a:off x="5016341" y="2283084"/>
                <a:ext cx="16856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40F2C2E-ADA7-3E42-AEC6-596E2D793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625" y="1945948"/>
                <a:ext cx="0" cy="3371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587C16-F169-F042-AFFC-50558B8BA952}"/>
                  </a:ext>
                </a:extLst>
              </p:cNvPr>
              <p:cNvCxnSpPr/>
              <p:nvPr/>
            </p:nvCxnSpPr>
            <p:spPr>
              <a:xfrm>
                <a:off x="5232406" y="1945948"/>
                <a:ext cx="16856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2107EFD-5D23-B44A-92A6-687912E16A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6690" y="1945948"/>
                <a:ext cx="0" cy="3371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76C08F4-03BB-634C-A75A-DDF9FCE7D904}"/>
                </a:ext>
              </a:extLst>
            </p:cNvPr>
            <p:cNvGrpSpPr/>
            <p:nvPr/>
          </p:nvGrpSpPr>
          <p:grpSpPr>
            <a:xfrm>
              <a:off x="5550745" y="1906027"/>
              <a:ext cx="1459159" cy="572126"/>
              <a:chOff x="5550745" y="1906027"/>
              <a:chExt cx="1459159" cy="57212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4B4F033-ACAA-5645-BD86-9E652E437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0745" y="2478153"/>
                <a:ext cx="1371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CCA5939-C554-8747-9698-0C0FDBD475FB}"/>
                  </a:ext>
                </a:extLst>
              </p:cNvPr>
              <p:cNvCxnSpPr/>
              <p:nvPr/>
            </p:nvCxnSpPr>
            <p:spPr>
              <a:xfrm>
                <a:off x="6841336" y="1906027"/>
                <a:ext cx="16856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D04047-16EF-1646-8794-B7C158FEE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5620" y="1906027"/>
                <a:ext cx="0" cy="572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3E14EE-411A-0345-8629-293461EDDC9B}"/>
                </a:ext>
              </a:extLst>
            </p:cNvPr>
            <p:cNvGrpSpPr/>
            <p:nvPr/>
          </p:nvGrpSpPr>
          <p:grpSpPr>
            <a:xfrm>
              <a:off x="5016341" y="1274688"/>
              <a:ext cx="311315" cy="181353"/>
              <a:chOff x="5016341" y="1118906"/>
              <a:chExt cx="311315" cy="337136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9F5AF8F-727B-B642-8E34-3FA465F76795}"/>
                  </a:ext>
                </a:extLst>
              </p:cNvPr>
              <p:cNvCxnSpPr/>
              <p:nvPr/>
            </p:nvCxnSpPr>
            <p:spPr>
              <a:xfrm>
                <a:off x="5016341" y="1456042"/>
                <a:ext cx="16856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820E312-ACE0-214A-B695-24A7608EB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625" y="1118906"/>
                <a:ext cx="0" cy="3371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30629F-78C1-8F45-BDD5-56A52B307775}"/>
                  </a:ext>
                </a:extLst>
              </p:cNvPr>
              <p:cNvCxnSpPr/>
              <p:nvPr/>
            </p:nvCxnSpPr>
            <p:spPr>
              <a:xfrm>
                <a:off x="5099056" y="1118906"/>
                <a:ext cx="228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2CB141B-6C84-DF40-9714-390F09511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656" y="1118906"/>
                <a:ext cx="0" cy="3371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D734153-07F3-1444-987E-9A29D54706CF}"/>
                </a:ext>
              </a:extLst>
            </p:cNvPr>
            <p:cNvSpPr txBox="1"/>
            <p:nvPr/>
          </p:nvSpPr>
          <p:spPr>
            <a:xfrm>
              <a:off x="4862901" y="956995"/>
              <a:ext cx="611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(NAR)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B439DEB-0A56-5A4A-9C15-87CA27E7F6E2}"/>
              </a:ext>
            </a:extLst>
          </p:cNvPr>
          <p:cNvSpPr txBox="1"/>
          <p:nvPr/>
        </p:nvSpPr>
        <p:spPr>
          <a:xfrm>
            <a:off x="153870" y="3071579"/>
            <a:ext cx="238430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Preliminary PageRank Analysis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D55B20-5B25-B64D-BCBE-894B4F48C443}"/>
              </a:ext>
            </a:extLst>
          </p:cNvPr>
          <p:cNvSpPr txBox="1"/>
          <p:nvPr/>
        </p:nvSpPr>
        <p:spPr>
          <a:xfrm>
            <a:off x="6752535" y="2670476"/>
            <a:ext cx="250453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*NAR: Negative autoregulation</a:t>
            </a:r>
          </a:p>
        </p:txBody>
      </p:sp>
    </p:spTree>
    <p:extLst>
      <p:ext uri="{BB962C8B-B14F-4D97-AF65-F5344CB8AC3E}">
        <p14:creationId xmlns:p14="http://schemas.microsoft.com/office/powerpoint/2010/main" val="127549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548043-E074-9442-B572-E6A1BE615A83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Future Directions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0BB24-6CB5-0D42-9DED-A1AC68FD1B48}"/>
              </a:ext>
            </a:extLst>
          </p:cNvPr>
          <p:cNvSpPr txBox="1"/>
          <p:nvPr/>
        </p:nvSpPr>
        <p:spPr>
          <a:xfrm>
            <a:off x="87805" y="510153"/>
            <a:ext cx="8648415" cy="515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lnSpc>
                <a:spcPct val="114000"/>
              </a:lnSpc>
            </a:pPr>
            <a:r>
              <a:rPr lang="en-US" b="1" dirty="0"/>
              <a:t>Ongoing Plans</a:t>
            </a:r>
            <a:br>
              <a:rPr lang="en-US" dirty="0"/>
            </a:br>
            <a:r>
              <a:rPr lang="en-US" sz="1300" dirty="0"/>
              <a:t>- Customized </a:t>
            </a:r>
            <a:r>
              <a:rPr lang="en-US" sz="1300" dirty="0" err="1"/>
              <a:t>Rankscore</a:t>
            </a:r>
            <a:r>
              <a:rPr lang="en-US" sz="1300" dirty="0"/>
              <a:t> analyses</a:t>
            </a:r>
            <a:br>
              <a:rPr lang="en-US" sz="1300" dirty="0"/>
            </a:br>
            <a:r>
              <a:rPr lang="en-US" sz="1300" dirty="0"/>
              <a:t>- Testing candidate TFs by knockdown and overexpression</a:t>
            </a:r>
            <a:br>
              <a:rPr lang="en-US" sz="1300" dirty="0"/>
            </a:br>
            <a:r>
              <a:rPr lang="en-US" sz="1300" dirty="0"/>
              <a:t>   : Runx3</a:t>
            </a:r>
            <a:br>
              <a:rPr lang="en-US" sz="1300" dirty="0"/>
            </a:br>
            <a:r>
              <a:rPr lang="en-US" sz="1300" dirty="0"/>
              <a:t>- Murine Bcl6 </a:t>
            </a:r>
            <a:r>
              <a:rPr lang="en-US" sz="1300" dirty="0" err="1"/>
              <a:t>ChIP-Seq</a:t>
            </a:r>
            <a:r>
              <a:rPr lang="en-US" sz="1300" dirty="0"/>
              <a:t> by using tag-Bcl6 expressing RV+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 marL="117475" indent="-117475">
              <a:lnSpc>
                <a:spcPct val="114000"/>
              </a:lnSpc>
            </a:pPr>
            <a:r>
              <a:rPr lang="en-US" b="1" dirty="0"/>
              <a:t>Future Directions</a:t>
            </a:r>
            <a:br>
              <a:rPr lang="en-US" dirty="0"/>
            </a:br>
            <a:r>
              <a:rPr lang="en-US" sz="1300" dirty="0"/>
              <a:t>(1) Bcl6 target TFs that regulate genes for </a:t>
            </a:r>
            <a:r>
              <a:rPr lang="en-US" sz="1300" dirty="0" err="1"/>
              <a:t>Tfh</a:t>
            </a:r>
            <a:r>
              <a:rPr lang="en-US" sz="1300" dirty="0"/>
              <a:t> differentiation and function</a:t>
            </a:r>
            <a:br>
              <a:rPr lang="en-US" sz="1300" dirty="0"/>
            </a:br>
            <a:r>
              <a:rPr lang="en-US" sz="1300" dirty="0"/>
              <a:t>    - Will generate top 10 Bcl6-i TFs identified by the integrated</a:t>
            </a:r>
            <a:br>
              <a:rPr lang="en-US" sz="1300" dirty="0"/>
            </a:br>
            <a:r>
              <a:rPr lang="en-US" sz="1300" dirty="0"/>
              <a:t>      </a:t>
            </a:r>
            <a:r>
              <a:rPr lang="en-US" sz="1300" dirty="0" err="1"/>
              <a:t>RNAseq</a:t>
            </a:r>
            <a:r>
              <a:rPr lang="en-US" sz="1300" dirty="0"/>
              <a:t>-ATAC-</a:t>
            </a:r>
            <a:r>
              <a:rPr lang="en-US" sz="1300" dirty="0" err="1"/>
              <a:t>Seq</a:t>
            </a:r>
            <a:r>
              <a:rPr lang="en-US" sz="1300" dirty="0"/>
              <a:t>-PageRank analysis.</a:t>
            </a:r>
            <a:br>
              <a:rPr lang="en-US" sz="1300" dirty="0"/>
            </a:br>
            <a:r>
              <a:rPr lang="en-US" sz="1300" dirty="0"/>
              <a:t>	</a:t>
            </a:r>
            <a:r>
              <a:rPr lang="en-US" altLang="ko-KR" sz="1300" dirty="0"/>
              <a:t>: </a:t>
            </a:r>
            <a:r>
              <a:rPr lang="en-US" sz="1300" dirty="0"/>
              <a:t>Sh2d1a, </a:t>
            </a:r>
            <a:r>
              <a:rPr lang="en-US" sz="1300" dirty="0" err="1"/>
              <a:t>Icos</a:t>
            </a:r>
            <a:r>
              <a:rPr lang="en-US" sz="1300" dirty="0"/>
              <a:t> and Cxcr5 (Group IV genes) targeting TFs will be considered as candidates.</a:t>
            </a:r>
            <a:br>
              <a:rPr lang="en-US" sz="1300" dirty="0"/>
            </a:br>
            <a:r>
              <a:rPr lang="en-US" sz="1300" dirty="0"/>
              <a:t>    - DNA binding motif deleted mice will be generated via CRISPR-Cas9.</a:t>
            </a:r>
            <a:br>
              <a:rPr lang="en-US" sz="1300" dirty="0"/>
            </a:br>
            <a:r>
              <a:rPr lang="en-US" sz="1300" dirty="0"/>
              <a:t>(2) Bcl6 target TFs that regulate genes for non-</a:t>
            </a:r>
            <a:r>
              <a:rPr lang="en-US" sz="1300" dirty="0" err="1"/>
              <a:t>Tfh</a:t>
            </a:r>
            <a:br>
              <a:rPr lang="en-US" sz="1300" dirty="0"/>
            </a:br>
            <a:r>
              <a:rPr lang="en-US" sz="1300" dirty="0"/>
              <a:t>    - CRISPR/Cas9 deletion of Bcl6 sites mapped at Tbx21, Gata3, </a:t>
            </a:r>
            <a:r>
              <a:rPr lang="en-US" sz="1300" dirty="0" err="1"/>
              <a:t>Rorc</a:t>
            </a:r>
            <a:r>
              <a:rPr lang="en-US" sz="1300" dirty="0"/>
              <a:t>, </a:t>
            </a:r>
            <a:r>
              <a:rPr lang="en-US" sz="1300" dirty="0" err="1"/>
              <a:t>Rora</a:t>
            </a:r>
            <a:r>
              <a:rPr lang="en-US" sz="1300" dirty="0"/>
              <a:t> and Runx3</a:t>
            </a:r>
            <a:br>
              <a:rPr lang="en-US" sz="1300" dirty="0"/>
            </a:br>
            <a:r>
              <a:rPr lang="en-US" sz="1300" dirty="0"/>
              <a:t>(3) Bcl6 negative autoregulation (NAR)</a:t>
            </a:r>
            <a:br>
              <a:rPr lang="en-US" sz="1300" dirty="0"/>
            </a:br>
            <a:r>
              <a:rPr lang="en-US" sz="1300" dirty="0"/>
              <a:t>    - Will try multiple models (NP-KLH, </a:t>
            </a:r>
            <a:r>
              <a:rPr lang="en-US" sz="1300" dirty="0" err="1"/>
              <a:t>eOD</a:t>
            </a:r>
            <a:r>
              <a:rPr lang="en-US" sz="1300" dirty="0"/>
              <a:t>-GT)</a:t>
            </a:r>
            <a:br>
              <a:rPr lang="en-US" sz="1300" dirty="0"/>
            </a:br>
            <a:r>
              <a:rPr lang="en-US" sz="1300" dirty="0"/>
              <a:t>    - </a:t>
            </a:r>
            <a:r>
              <a:rPr lang="en-US" sz="1300" dirty="0" err="1"/>
              <a:t>Tfh</a:t>
            </a:r>
            <a:r>
              <a:rPr lang="en-US" sz="1300" dirty="0"/>
              <a:t> memory:</a:t>
            </a:r>
            <a:br>
              <a:rPr lang="en-US" sz="1300" dirty="0"/>
            </a:br>
            <a:r>
              <a:rPr lang="en-US" sz="1300" dirty="0"/>
              <a:t>	(</a:t>
            </a:r>
            <a:r>
              <a:rPr lang="en-US" sz="1300" dirty="0" err="1"/>
              <a:t>i</a:t>
            </a:r>
            <a:r>
              <a:rPr lang="en-US" sz="1300" dirty="0"/>
              <a:t>) Transfer of dBPS1 Sm into congenic hosts, LCMV infection or KLH-</a:t>
            </a:r>
            <a:r>
              <a:rPr lang="en-US" sz="1300" dirty="0" err="1"/>
              <a:t>gp</a:t>
            </a:r>
            <a:r>
              <a:rPr lang="en-US" sz="1300" dirty="0"/>
              <a:t> immunization</a:t>
            </a:r>
            <a:br>
              <a:rPr lang="en-US" sz="1300" dirty="0"/>
            </a:br>
            <a:r>
              <a:rPr lang="en-US" sz="1300" dirty="0"/>
              <a:t>	: Phenotyping at d30, d60, d90 and d180.</a:t>
            </a:r>
            <a:br>
              <a:rPr lang="en-US" sz="1300" dirty="0"/>
            </a:br>
            <a:r>
              <a:rPr lang="en-US" sz="1300" dirty="0"/>
              <a:t>	(ii) Non </a:t>
            </a:r>
            <a:r>
              <a:rPr lang="en-US" sz="1300" dirty="0" err="1"/>
              <a:t>tg</a:t>
            </a:r>
            <a:r>
              <a:rPr lang="en-US" sz="1300" dirty="0"/>
              <a:t> CD4 T cell </a:t>
            </a:r>
            <a:r>
              <a:rPr lang="en-US" sz="1300"/>
              <a:t>memory development</a:t>
            </a:r>
            <a:r>
              <a:rPr lang="en-US" sz="1300" dirty="0"/>
              <a:t>: direct infection or immunization of dBPS1 mice</a:t>
            </a:r>
            <a:br>
              <a:rPr lang="en-US" sz="1300" dirty="0"/>
            </a:br>
            <a:r>
              <a:rPr lang="en-US" sz="1300" dirty="0"/>
              <a:t>	: tracking development of memory T cell with class II tetramer (6 and 12 months age)</a:t>
            </a:r>
            <a:br>
              <a:rPr lang="en-US" sz="1300" dirty="0"/>
            </a:br>
            <a:r>
              <a:rPr lang="en-US" sz="1300" dirty="0"/>
              <a:t>    - Immunophenotyping: T cells and B cells development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666702-D153-4D40-9C85-4EB514C99B81}"/>
              </a:ext>
            </a:extLst>
          </p:cNvPr>
          <p:cNvGrpSpPr>
            <a:grpSpLocks noChangeAspect="1"/>
          </p:cNvGrpSpPr>
          <p:nvPr/>
        </p:nvGrpSpPr>
        <p:grpSpPr>
          <a:xfrm>
            <a:off x="5852160" y="475197"/>
            <a:ext cx="3291840" cy="2337823"/>
            <a:chOff x="5658359" y="475197"/>
            <a:chExt cx="3537766" cy="25124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393B82-C441-DC45-BF2A-19FE99426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93" b="9755"/>
            <a:stretch/>
          </p:blipFill>
          <p:spPr>
            <a:xfrm>
              <a:off x="6589111" y="539751"/>
              <a:ext cx="2520106" cy="2063226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C5D3C3-AE2F-664A-A244-2E14C2F42088}"/>
                </a:ext>
              </a:extLst>
            </p:cNvPr>
            <p:cNvCxnSpPr/>
            <p:nvPr/>
          </p:nvCxnSpPr>
          <p:spPr>
            <a:xfrm>
              <a:off x="8912496" y="625475"/>
              <a:ext cx="1554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713494-27DD-604A-ACA5-56097B15D726}"/>
                </a:ext>
              </a:extLst>
            </p:cNvPr>
            <p:cNvSpPr txBox="1"/>
            <p:nvPr/>
          </p:nvSpPr>
          <p:spPr>
            <a:xfrm>
              <a:off x="8814289" y="475197"/>
              <a:ext cx="3818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10 kb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C0EF02-6E44-DD45-B5C3-BF45E929A970}"/>
                </a:ext>
              </a:extLst>
            </p:cNvPr>
            <p:cNvSpPr/>
            <p:nvPr/>
          </p:nvSpPr>
          <p:spPr>
            <a:xfrm>
              <a:off x="7117306" y="593724"/>
              <a:ext cx="51844" cy="200925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202776-50B7-9B41-B34D-94CFFD3C06D1}"/>
                </a:ext>
              </a:extLst>
            </p:cNvPr>
            <p:cNvSpPr/>
            <p:nvPr/>
          </p:nvSpPr>
          <p:spPr>
            <a:xfrm>
              <a:off x="7749131" y="593724"/>
              <a:ext cx="51844" cy="200925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5FB55C-10E6-7946-998A-49155D0CBEDD}"/>
                </a:ext>
              </a:extLst>
            </p:cNvPr>
            <p:cNvSpPr/>
            <p:nvPr/>
          </p:nvSpPr>
          <p:spPr>
            <a:xfrm>
              <a:off x="8351859" y="593724"/>
              <a:ext cx="51844" cy="200925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B91657-108C-3D46-9796-329E23ACC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080" t="93720" b="394"/>
            <a:stretch/>
          </p:blipFill>
          <p:spPr>
            <a:xfrm>
              <a:off x="7775575" y="2841625"/>
              <a:ext cx="1333642" cy="1460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3E76D6-1ECE-EA41-BD8C-A9DF5A14FF01}"/>
                </a:ext>
              </a:extLst>
            </p:cNvPr>
            <p:cNvSpPr txBox="1"/>
            <p:nvPr/>
          </p:nvSpPr>
          <p:spPr>
            <a:xfrm>
              <a:off x="7429249" y="2773348"/>
              <a:ext cx="40908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Runx3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E15E1DB-4640-F943-8478-79971CC903AA}"/>
                </a:ext>
              </a:extLst>
            </p:cNvPr>
            <p:cNvGrpSpPr/>
            <p:nvPr/>
          </p:nvGrpSpPr>
          <p:grpSpPr>
            <a:xfrm>
              <a:off x="7791450" y="2769336"/>
              <a:ext cx="182880" cy="88284"/>
              <a:chOff x="7616825" y="2896540"/>
              <a:chExt cx="274320" cy="18288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39F6FB2-26FC-C649-A07F-2A29E07F614D}"/>
                  </a:ext>
                </a:extLst>
              </p:cNvPr>
              <p:cNvCxnSpPr/>
              <p:nvPr/>
            </p:nvCxnSpPr>
            <p:spPr>
              <a:xfrm flipV="1">
                <a:off x="7616825" y="2896579"/>
                <a:ext cx="274320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1A3E149-2786-2B4A-ABF1-D3777954B8D9}"/>
                  </a:ext>
                </a:extLst>
              </p:cNvPr>
              <p:cNvCxnSpPr/>
              <p:nvPr/>
            </p:nvCxnSpPr>
            <p:spPr>
              <a:xfrm>
                <a:off x="7616825" y="2896540"/>
                <a:ext cx="0" cy="1828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CEF1DD-42A3-C44C-AE6C-C0B47CA0A9CD}"/>
                </a:ext>
              </a:extLst>
            </p:cNvPr>
            <p:cNvSpPr txBox="1"/>
            <p:nvPr/>
          </p:nvSpPr>
          <p:spPr>
            <a:xfrm>
              <a:off x="6190556" y="685800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WT </a:t>
              </a:r>
              <a:r>
                <a:rPr lang="en-US" sz="800" dirty="0" err="1"/>
                <a:t>Tfh</a:t>
              </a:r>
              <a:endParaRPr lang="en-US" sz="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4BC857-88D0-0048-9DBB-738CDDF67FBD}"/>
                </a:ext>
              </a:extLst>
            </p:cNvPr>
            <p:cNvSpPr txBox="1"/>
            <p:nvPr/>
          </p:nvSpPr>
          <p:spPr>
            <a:xfrm>
              <a:off x="5988578" y="980758"/>
              <a:ext cx="6864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Prdm1</a:t>
              </a:r>
              <a:r>
                <a:rPr lang="en-US" sz="800" baseline="30000" dirty="0"/>
                <a:t>f/f</a:t>
              </a:r>
              <a:r>
                <a:rPr lang="en-US" sz="800" dirty="0"/>
                <a:t> </a:t>
              </a:r>
              <a:r>
                <a:rPr lang="en-US" sz="800" dirty="0" err="1"/>
                <a:t>Tfh</a:t>
              </a:r>
              <a:endParaRPr lang="en-US" sz="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FD5B1F-22D4-8343-A205-96367C59AE31}"/>
                </a:ext>
              </a:extLst>
            </p:cNvPr>
            <p:cNvSpPr txBox="1"/>
            <p:nvPr/>
          </p:nvSpPr>
          <p:spPr>
            <a:xfrm>
              <a:off x="6070331" y="1570674"/>
              <a:ext cx="6046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Bcl6</a:t>
              </a:r>
              <a:r>
                <a:rPr lang="en-US" sz="800" baseline="30000" dirty="0"/>
                <a:t>f/f</a:t>
              </a:r>
              <a:r>
                <a:rPr lang="en-US" sz="800" dirty="0"/>
                <a:t> Th1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467DB3-FFE5-2841-AFBC-055CA3B21A3D}"/>
                </a:ext>
              </a:extLst>
            </p:cNvPr>
            <p:cNvSpPr txBox="1"/>
            <p:nvPr/>
          </p:nvSpPr>
          <p:spPr>
            <a:xfrm>
              <a:off x="6171320" y="1275716"/>
              <a:ext cx="5036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WT Th1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237C75-F727-2C41-8E76-51DB8897762F}"/>
                </a:ext>
              </a:extLst>
            </p:cNvPr>
            <p:cNvSpPr txBox="1"/>
            <p:nvPr/>
          </p:nvSpPr>
          <p:spPr>
            <a:xfrm>
              <a:off x="6253074" y="2455550"/>
              <a:ext cx="4219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Naive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30DDAA-7AFE-064E-94B4-CFF7810AAF09}"/>
                </a:ext>
              </a:extLst>
            </p:cNvPr>
            <p:cNvSpPr txBox="1"/>
            <p:nvPr/>
          </p:nvSpPr>
          <p:spPr>
            <a:xfrm>
              <a:off x="5667977" y="1865632"/>
              <a:ext cx="10070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Bcl6</a:t>
              </a:r>
              <a:r>
                <a:rPr lang="en-US" sz="800" baseline="30000" dirty="0"/>
                <a:t>f/f</a:t>
              </a:r>
              <a:r>
                <a:rPr lang="en-US" sz="800" dirty="0"/>
                <a:t> Prdm1</a:t>
              </a:r>
              <a:r>
                <a:rPr lang="en-US" sz="800" baseline="30000" dirty="0"/>
                <a:t>f/f</a:t>
              </a:r>
              <a:r>
                <a:rPr lang="en-US" sz="800" dirty="0"/>
                <a:t> Th1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22CB2A-6A03-FD4E-80FA-62CB9C7B0AF5}"/>
                </a:ext>
              </a:extLst>
            </p:cNvPr>
            <p:cNvSpPr txBox="1"/>
            <p:nvPr/>
          </p:nvSpPr>
          <p:spPr>
            <a:xfrm>
              <a:off x="5667977" y="2160590"/>
              <a:ext cx="10070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Bcl6</a:t>
              </a:r>
              <a:r>
                <a:rPr lang="en-US" sz="800" baseline="30000" dirty="0"/>
                <a:t>f/f</a:t>
              </a:r>
              <a:r>
                <a:rPr lang="en-US" sz="800" dirty="0"/>
                <a:t> Prdm1</a:t>
              </a:r>
              <a:r>
                <a:rPr lang="en-US" sz="800" baseline="30000" dirty="0"/>
                <a:t>f/f</a:t>
              </a:r>
              <a:r>
                <a:rPr lang="en-US" sz="800" dirty="0"/>
                <a:t> Th1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4728D84-9FC9-E748-9C6E-E8887F8D8C0E}"/>
                </a:ext>
              </a:extLst>
            </p:cNvPr>
            <p:cNvSpPr/>
            <p:nvPr/>
          </p:nvSpPr>
          <p:spPr>
            <a:xfrm>
              <a:off x="7138278" y="2638853"/>
              <a:ext cx="27432" cy="91440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8062A9-2CA5-6945-83EA-3B765DFD2FC1}"/>
                </a:ext>
              </a:extLst>
            </p:cNvPr>
            <p:cNvSpPr/>
            <p:nvPr/>
          </p:nvSpPr>
          <p:spPr>
            <a:xfrm>
              <a:off x="7777733" y="2638853"/>
              <a:ext cx="9144" cy="91440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479E03-10BC-3E4B-9462-C1D390C0D732}"/>
                </a:ext>
              </a:extLst>
            </p:cNvPr>
            <p:cNvSpPr/>
            <p:nvPr/>
          </p:nvSpPr>
          <p:spPr>
            <a:xfrm>
              <a:off x="8360038" y="2638853"/>
              <a:ext cx="9144" cy="91440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5420A1-B637-2244-A65A-9173B7BE8444}"/>
                </a:ext>
              </a:extLst>
            </p:cNvPr>
            <p:cNvSpPr/>
            <p:nvPr/>
          </p:nvSpPr>
          <p:spPr>
            <a:xfrm>
              <a:off x="8398138" y="2638853"/>
              <a:ext cx="9144" cy="91440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A744C4-17C6-C04F-94B9-2AB98A162AEE}"/>
                </a:ext>
              </a:extLst>
            </p:cNvPr>
            <p:cNvSpPr txBox="1"/>
            <p:nvPr/>
          </p:nvSpPr>
          <p:spPr>
            <a:xfrm>
              <a:off x="5658359" y="2580752"/>
              <a:ext cx="10166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/>
                <a:t>Bcl6 </a:t>
              </a:r>
              <a:r>
                <a:rPr lang="en-US" sz="800" dirty="0" err="1"/>
                <a:t>ChIP-Seq</a:t>
              </a:r>
              <a:r>
                <a:rPr lang="en-US" sz="800" dirty="0"/>
                <a:t> Peaks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01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008873" y="5090537"/>
            <a:ext cx="21351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Crotty, 2014 </a:t>
            </a:r>
            <a:r>
              <a:rPr lang="en-US" sz="800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Immunity</a:t>
            </a:r>
            <a:r>
              <a:rPr lang="en-US" sz="8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. 41:529–542</a:t>
            </a:r>
          </a:p>
          <a:p>
            <a:r>
              <a:rPr lang="en-US" sz="800" dirty="0">
                <a:solidFill>
                  <a:prstClr val="black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Johnston, et al., 2009 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Science</a:t>
            </a:r>
            <a:r>
              <a:rPr lang="en-US" sz="800" dirty="0">
                <a:solidFill>
                  <a:prstClr val="black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, 325: 1006–1010</a:t>
            </a:r>
            <a:endParaRPr lang="en-US" sz="800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r>
              <a:rPr lang="en-US" sz="800" dirty="0" err="1">
                <a:solidFill>
                  <a:prstClr val="black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Nurieva</a:t>
            </a:r>
            <a:r>
              <a:rPr lang="en-US" sz="800" dirty="0">
                <a:solidFill>
                  <a:prstClr val="black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, et al., 2009 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Science</a:t>
            </a:r>
            <a:r>
              <a:rPr lang="en-US" sz="800" dirty="0">
                <a:solidFill>
                  <a:prstClr val="black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, 325: 1001–1005</a:t>
            </a:r>
            <a:endParaRPr lang="en-US" sz="800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r>
              <a:rPr lang="en-US" sz="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Yu, et al., 2009 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Immunity</a:t>
            </a:r>
            <a:r>
              <a:rPr lang="en-US" sz="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31: 457–468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86341B-0639-644F-95C6-827371A5E96D}"/>
              </a:ext>
            </a:extLst>
          </p:cNvPr>
          <p:cNvGrpSpPr>
            <a:grpSpLocks noChangeAspect="1"/>
          </p:cNvGrpSpPr>
          <p:nvPr/>
        </p:nvGrpSpPr>
        <p:grpSpPr>
          <a:xfrm>
            <a:off x="2270673" y="1477516"/>
            <a:ext cx="4602653" cy="2195643"/>
            <a:chOff x="166244" y="1982651"/>
            <a:chExt cx="5033075" cy="240097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44" y="1982651"/>
              <a:ext cx="5033075" cy="240097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94A042-3DEF-6847-BA9A-3DC5710B8543}"/>
                </a:ext>
              </a:extLst>
            </p:cNvPr>
            <p:cNvSpPr/>
            <p:nvPr/>
          </p:nvSpPr>
          <p:spPr>
            <a:xfrm>
              <a:off x="166244" y="2002673"/>
              <a:ext cx="222478" cy="214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62D5B86-2F47-D247-8836-991CF6A8B263}"/>
              </a:ext>
            </a:extLst>
          </p:cNvPr>
          <p:cNvSpPr txBox="1"/>
          <p:nvPr/>
        </p:nvSpPr>
        <p:spPr>
          <a:xfrm>
            <a:off x="174430" y="621185"/>
            <a:ext cx="6271140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Bcl6 is a lineage defining transcription factor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differentiation.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Bcl6 appears to be an obligate repressor.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Blimp1, encoded by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gene, is a critical antagonist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differentiation.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8B89E5-DB43-A84F-90CA-4BC580AD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10" t="36850" r="23899" b="37195"/>
          <a:stretch/>
        </p:blipFill>
        <p:spPr>
          <a:xfrm>
            <a:off x="5295302" y="4545448"/>
            <a:ext cx="959379" cy="1081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9FC3994-74F0-1D41-B073-70EFE41ED893}"/>
              </a:ext>
            </a:extLst>
          </p:cNvPr>
          <p:cNvGrpSpPr/>
          <p:nvPr/>
        </p:nvGrpSpPr>
        <p:grpSpPr>
          <a:xfrm>
            <a:off x="6070507" y="4450605"/>
            <a:ext cx="171031" cy="131623"/>
            <a:chOff x="2126705" y="1369508"/>
            <a:chExt cx="244352" cy="18528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9140C1-666D-B14A-936F-A0E0932DC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6705" y="1369508"/>
              <a:ext cx="2443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BD120BB-E926-C54F-8715-8BE47113037F}"/>
                </a:ext>
              </a:extLst>
            </p:cNvPr>
            <p:cNvCxnSpPr/>
            <p:nvPr/>
          </p:nvCxnSpPr>
          <p:spPr>
            <a:xfrm>
              <a:off x="2366919" y="1371908"/>
              <a:ext cx="0" cy="1828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78760-A9BF-BF45-8908-74D81ED47B05}"/>
              </a:ext>
            </a:extLst>
          </p:cNvPr>
          <p:cNvGrpSpPr/>
          <p:nvPr/>
        </p:nvGrpSpPr>
        <p:grpSpPr>
          <a:xfrm>
            <a:off x="4650350" y="4262491"/>
            <a:ext cx="528985" cy="302017"/>
            <a:chOff x="3544062" y="1015274"/>
            <a:chExt cx="755762" cy="4251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FB73D61-0AD3-FF4A-BFA0-7379DF7063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4062" y="1057680"/>
              <a:ext cx="755762" cy="382732"/>
            </a:xfrm>
            <a:custGeom>
              <a:avLst/>
              <a:gdLst>
                <a:gd name="connsiteX0" fmla="*/ 317002 w 926324"/>
                <a:gd name="connsiteY0" fmla="*/ 387720 h 469108"/>
                <a:gd name="connsiteX1" fmla="*/ 158740 w 926324"/>
                <a:gd name="connsiteY1" fmla="*/ 466850 h 469108"/>
                <a:gd name="connsiteX2" fmla="*/ 479 w 926324"/>
                <a:gd name="connsiteY2" fmla="*/ 291004 h 469108"/>
                <a:gd name="connsiteX3" fmla="*/ 211494 w 926324"/>
                <a:gd name="connsiteY3" fmla="*/ 44820 h 469108"/>
                <a:gd name="connsiteX4" fmla="*/ 686279 w 926324"/>
                <a:gd name="connsiteY4" fmla="*/ 18443 h 469108"/>
                <a:gd name="connsiteX5" fmla="*/ 923671 w 926324"/>
                <a:gd name="connsiteY5" fmla="*/ 247043 h 469108"/>
                <a:gd name="connsiteX6" fmla="*/ 800579 w 926324"/>
                <a:gd name="connsiteY6" fmla="*/ 449266 h 469108"/>
                <a:gd name="connsiteX7" fmla="*/ 598356 w 926324"/>
                <a:gd name="connsiteY7" fmla="*/ 370135 h 469108"/>
                <a:gd name="connsiteX8" fmla="*/ 466471 w 926324"/>
                <a:gd name="connsiteY8" fmla="*/ 343758 h 469108"/>
                <a:gd name="connsiteX9" fmla="*/ 317002 w 926324"/>
                <a:gd name="connsiteY9" fmla="*/ 387720 h 46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6324" h="469108">
                  <a:moveTo>
                    <a:pt x="317002" y="387720"/>
                  </a:moveTo>
                  <a:cubicBezTo>
                    <a:pt x="265713" y="408235"/>
                    <a:pt x="211494" y="482969"/>
                    <a:pt x="158740" y="466850"/>
                  </a:cubicBezTo>
                  <a:cubicBezTo>
                    <a:pt x="105986" y="450731"/>
                    <a:pt x="-8313" y="361342"/>
                    <a:pt x="479" y="291004"/>
                  </a:cubicBezTo>
                  <a:cubicBezTo>
                    <a:pt x="9271" y="220666"/>
                    <a:pt x="97194" y="90247"/>
                    <a:pt x="211494" y="44820"/>
                  </a:cubicBezTo>
                  <a:cubicBezTo>
                    <a:pt x="325794" y="-607"/>
                    <a:pt x="567583" y="-15261"/>
                    <a:pt x="686279" y="18443"/>
                  </a:cubicBezTo>
                  <a:cubicBezTo>
                    <a:pt x="804975" y="52147"/>
                    <a:pt x="904621" y="175239"/>
                    <a:pt x="923671" y="247043"/>
                  </a:cubicBezTo>
                  <a:cubicBezTo>
                    <a:pt x="942721" y="318847"/>
                    <a:pt x="854798" y="428751"/>
                    <a:pt x="800579" y="449266"/>
                  </a:cubicBezTo>
                  <a:cubicBezTo>
                    <a:pt x="746360" y="469781"/>
                    <a:pt x="654041" y="387720"/>
                    <a:pt x="598356" y="370135"/>
                  </a:cubicBezTo>
                  <a:cubicBezTo>
                    <a:pt x="542671" y="352550"/>
                    <a:pt x="510432" y="343758"/>
                    <a:pt x="466471" y="343758"/>
                  </a:cubicBezTo>
                  <a:cubicBezTo>
                    <a:pt x="422510" y="343758"/>
                    <a:pt x="368291" y="367205"/>
                    <a:pt x="317002" y="387720"/>
                  </a:cubicBezTo>
                  <a:close/>
                </a:path>
              </a:pathLst>
            </a:custGeom>
            <a:solidFill>
              <a:srgbClr val="FF0000">
                <a:alpha val="6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341A63-C637-C84A-BF02-826C6E8C80E3}"/>
                </a:ext>
              </a:extLst>
            </p:cNvPr>
            <p:cNvSpPr txBox="1"/>
            <p:nvPr/>
          </p:nvSpPr>
          <p:spPr>
            <a:xfrm>
              <a:off x="3649353" y="1015274"/>
              <a:ext cx="607364" cy="368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Bcl6</a:t>
              </a: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CE4957C3-2C47-F44A-B282-0BEE77EEA68A}"/>
              </a:ext>
            </a:extLst>
          </p:cNvPr>
          <p:cNvSpPr>
            <a:spLocks noChangeAspect="1"/>
          </p:cNvSpPr>
          <p:nvPr/>
        </p:nvSpPr>
        <p:spPr>
          <a:xfrm>
            <a:off x="3587223" y="4156673"/>
            <a:ext cx="528986" cy="271893"/>
          </a:xfrm>
          <a:custGeom>
            <a:avLst/>
            <a:gdLst>
              <a:gd name="connsiteX0" fmla="*/ 317002 w 926324"/>
              <a:gd name="connsiteY0" fmla="*/ 387720 h 469108"/>
              <a:gd name="connsiteX1" fmla="*/ 158740 w 926324"/>
              <a:gd name="connsiteY1" fmla="*/ 466850 h 469108"/>
              <a:gd name="connsiteX2" fmla="*/ 479 w 926324"/>
              <a:gd name="connsiteY2" fmla="*/ 291004 h 469108"/>
              <a:gd name="connsiteX3" fmla="*/ 211494 w 926324"/>
              <a:gd name="connsiteY3" fmla="*/ 44820 h 469108"/>
              <a:gd name="connsiteX4" fmla="*/ 686279 w 926324"/>
              <a:gd name="connsiteY4" fmla="*/ 18443 h 469108"/>
              <a:gd name="connsiteX5" fmla="*/ 923671 w 926324"/>
              <a:gd name="connsiteY5" fmla="*/ 247043 h 469108"/>
              <a:gd name="connsiteX6" fmla="*/ 800579 w 926324"/>
              <a:gd name="connsiteY6" fmla="*/ 449266 h 469108"/>
              <a:gd name="connsiteX7" fmla="*/ 598356 w 926324"/>
              <a:gd name="connsiteY7" fmla="*/ 370135 h 469108"/>
              <a:gd name="connsiteX8" fmla="*/ 466471 w 926324"/>
              <a:gd name="connsiteY8" fmla="*/ 343758 h 469108"/>
              <a:gd name="connsiteX9" fmla="*/ 317002 w 926324"/>
              <a:gd name="connsiteY9" fmla="*/ 387720 h 46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6324" h="469108">
                <a:moveTo>
                  <a:pt x="317002" y="387720"/>
                </a:moveTo>
                <a:cubicBezTo>
                  <a:pt x="265713" y="408235"/>
                  <a:pt x="211494" y="482969"/>
                  <a:pt x="158740" y="466850"/>
                </a:cubicBezTo>
                <a:cubicBezTo>
                  <a:pt x="105986" y="450731"/>
                  <a:pt x="-8313" y="361342"/>
                  <a:pt x="479" y="291004"/>
                </a:cubicBezTo>
                <a:cubicBezTo>
                  <a:pt x="9271" y="220666"/>
                  <a:pt x="97194" y="90247"/>
                  <a:pt x="211494" y="44820"/>
                </a:cubicBezTo>
                <a:cubicBezTo>
                  <a:pt x="325794" y="-607"/>
                  <a:pt x="567583" y="-15261"/>
                  <a:pt x="686279" y="18443"/>
                </a:cubicBezTo>
                <a:cubicBezTo>
                  <a:pt x="804975" y="52147"/>
                  <a:pt x="904621" y="175239"/>
                  <a:pt x="923671" y="247043"/>
                </a:cubicBezTo>
                <a:cubicBezTo>
                  <a:pt x="942721" y="318847"/>
                  <a:pt x="854798" y="428751"/>
                  <a:pt x="800579" y="449266"/>
                </a:cubicBezTo>
                <a:cubicBezTo>
                  <a:pt x="746360" y="469781"/>
                  <a:pt x="654041" y="387720"/>
                  <a:pt x="598356" y="370135"/>
                </a:cubicBezTo>
                <a:cubicBezTo>
                  <a:pt x="542671" y="352550"/>
                  <a:pt x="510432" y="343758"/>
                  <a:pt x="466471" y="343758"/>
                </a:cubicBezTo>
                <a:cubicBezTo>
                  <a:pt x="422510" y="343758"/>
                  <a:pt x="368291" y="367205"/>
                  <a:pt x="317002" y="387720"/>
                </a:cubicBezTo>
                <a:close/>
              </a:path>
            </a:pathLst>
          </a:custGeom>
          <a:solidFill>
            <a:srgbClr val="0432FF">
              <a:alpha val="60000"/>
            </a:srgbClr>
          </a:solidFill>
          <a:ln>
            <a:solidFill>
              <a:srgbClr val="0432FF">
                <a:alpha val="6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BABF7F-10BE-2B48-B018-91525467AC1E}"/>
              </a:ext>
            </a:extLst>
          </p:cNvPr>
          <p:cNvSpPr txBox="1"/>
          <p:nvPr/>
        </p:nvSpPr>
        <p:spPr>
          <a:xfrm>
            <a:off x="3592478" y="4132793"/>
            <a:ext cx="58381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Blimp1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68BAC9-EB43-1149-ADE8-05BFC83252A6}"/>
              </a:ext>
            </a:extLst>
          </p:cNvPr>
          <p:cNvGrpSpPr/>
          <p:nvPr/>
        </p:nvGrpSpPr>
        <p:grpSpPr>
          <a:xfrm>
            <a:off x="3081860" y="4543744"/>
            <a:ext cx="1832776" cy="430234"/>
            <a:chOff x="1587360" y="1388724"/>
            <a:chExt cx="3558354" cy="60562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9D8A57-E239-7044-BA49-762BE8F9CA4D}"/>
                </a:ext>
              </a:extLst>
            </p:cNvPr>
            <p:cNvCxnSpPr/>
            <p:nvPr/>
          </p:nvCxnSpPr>
          <p:spPr>
            <a:xfrm>
              <a:off x="1587360" y="1839323"/>
              <a:ext cx="248522" cy="0"/>
            </a:xfrm>
            <a:prstGeom prst="line">
              <a:avLst/>
            </a:prstGeom>
            <a:ln w="2222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4906A8-18F8-B244-B47E-A9F8AD351218}"/>
                </a:ext>
              </a:extLst>
            </p:cNvPr>
            <p:cNvCxnSpPr>
              <a:cxnSpLocks/>
            </p:cNvCxnSpPr>
            <p:nvPr/>
          </p:nvCxnSpPr>
          <p:spPr>
            <a:xfrm>
              <a:off x="5145714" y="1388724"/>
              <a:ext cx="0" cy="605621"/>
            </a:xfrm>
            <a:prstGeom prst="line">
              <a:avLst/>
            </a:prstGeom>
            <a:ln w="2222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0BA232E-3E02-7741-AFC3-B312D14108FC}"/>
                </a:ext>
              </a:extLst>
            </p:cNvPr>
            <p:cNvCxnSpPr>
              <a:cxnSpLocks/>
            </p:cNvCxnSpPr>
            <p:nvPr/>
          </p:nvCxnSpPr>
          <p:spPr>
            <a:xfrm>
              <a:off x="1711350" y="1994346"/>
              <a:ext cx="34343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7288EC0-21B5-9249-A831-1499876D6DF4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21" y="1832723"/>
              <a:ext cx="0" cy="161622"/>
            </a:xfrm>
            <a:prstGeom prst="line">
              <a:avLst/>
            </a:prstGeom>
            <a:ln w="2222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D56CA9E-38D9-4042-83FF-53BD438EDE87}"/>
              </a:ext>
            </a:extLst>
          </p:cNvPr>
          <p:cNvGrpSpPr/>
          <p:nvPr/>
        </p:nvGrpSpPr>
        <p:grpSpPr>
          <a:xfrm>
            <a:off x="3829821" y="3989544"/>
            <a:ext cx="2345578" cy="332432"/>
            <a:chOff x="2564532" y="608603"/>
            <a:chExt cx="3351125" cy="46795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378092-3B6D-D044-A44F-975540B23D66}"/>
                </a:ext>
              </a:extLst>
            </p:cNvPr>
            <p:cNvCxnSpPr/>
            <p:nvPr/>
          </p:nvCxnSpPr>
          <p:spPr>
            <a:xfrm>
              <a:off x="5732777" y="1076554"/>
              <a:ext cx="182880" cy="0"/>
            </a:xfrm>
            <a:prstGeom prst="line">
              <a:avLst/>
            </a:prstGeom>
            <a:ln w="22225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5CEA15-12E4-6E4E-8E73-B8DCDC606B6C}"/>
                </a:ext>
              </a:extLst>
            </p:cNvPr>
            <p:cNvCxnSpPr>
              <a:cxnSpLocks/>
            </p:cNvCxnSpPr>
            <p:nvPr/>
          </p:nvCxnSpPr>
          <p:spPr>
            <a:xfrm>
              <a:off x="5824217" y="608603"/>
              <a:ext cx="0" cy="467951"/>
            </a:xfrm>
            <a:prstGeom prst="line">
              <a:avLst/>
            </a:prstGeom>
            <a:ln w="22225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2A41C2E-2AA4-594E-BA6A-4BB3DE001340}"/>
                </a:ext>
              </a:extLst>
            </p:cNvPr>
            <p:cNvCxnSpPr>
              <a:cxnSpLocks/>
            </p:cNvCxnSpPr>
            <p:nvPr/>
          </p:nvCxnSpPr>
          <p:spPr>
            <a:xfrm>
              <a:off x="2564532" y="608603"/>
              <a:ext cx="3246150" cy="0"/>
            </a:xfrm>
            <a:prstGeom prst="line">
              <a:avLst/>
            </a:prstGeom>
            <a:ln w="22225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603C749-D84E-4847-AFF8-9ED843ED37A3}"/>
                </a:ext>
              </a:extLst>
            </p:cNvPr>
            <p:cNvCxnSpPr>
              <a:cxnSpLocks/>
            </p:cNvCxnSpPr>
            <p:nvPr/>
          </p:nvCxnSpPr>
          <p:spPr>
            <a:xfrm>
              <a:off x="2564532" y="608603"/>
              <a:ext cx="0" cy="142158"/>
            </a:xfrm>
            <a:prstGeom prst="line">
              <a:avLst/>
            </a:prstGeom>
            <a:ln w="22225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487E603-C5DA-8E40-8569-1EFAC73DF387}"/>
              </a:ext>
            </a:extLst>
          </p:cNvPr>
          <p:cNvSpPr txBox="1"/>
          <p:nvPr/>
        </p:nvSpPr>
        <p:spPr>
          <a:xfrm>
            <a:off x="2139812" y="4364150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Prdm1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A94DD1-DCBA-CC4D-B722-BA91BC3D8417}"/>
              </a:ext>
            </a:extLst>
          </p:cNvPr>
          <p:cNvGrpSpPr/>
          <p:nvPr/>
        </p:nvGrpSpPr>
        <p:grpSpPr>
          <a:xfrm>
            <a:off x="2138497" y="4377686"/>
            <a:ext cx="1797919" cy="370420"/>
            <a:chOff x="1323217" y="2218069"/>
            <a:chExt cx="2492941" cy="5136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5D6A41A-5ECE-9D46-B7B0-380122BA2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618" t="32350" r="20956" b="53157"/>
            <a:stretch/>
          </p:blipFill>
          <p:spPr>
            <a:xfrm>
              <a:off x="2086522" y="2369291"/>
              <a:ext cx="1207205" cy="90844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345974-2021-044A-96F3-AE054AC2C047}"/>
                </a:ext>
              </a:extLst>
            </p:cNvPr>
            <p:cNvGrpSpPr/>
            <p:nvPr/>
          </p:nvGrpSpPr>
          <p:grpSpPr>
            <a:xfrm>
              <a:off x="2086522" y="2218069"/>
              <a:ext cx="217279" cy="180140"/>
              <a:chOff x="2515181" y="1524308"/>
              <a:chExt cx="223881" cy="18288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C504B3E-C5F7-BD44-A4B9-132C0C0F5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5181" y="1526046"/>
                <a:ext cx="223881" cy="293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A824B19-3926-6644-8771-66E079E0C1B8}"/>
                  </a:ext>
                </a:extLst>
              </p:cNvPr>
              <p:cNvCxnSpPr/>
              <p:nvPr/>
            </p:nvCxnSpPr>
            <p:spPr>
              <a:xfrm>
                <a:off x="2519319" y="1524308"/>
                <a:ext cx="0" cy="1828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097B4D-1E97-8446-8307-46546084C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1243" b="1"/>
            <a:stretch/>
          </p:blipFill>
          <p:spPr>
            <a:xfrm>
              <a:off x="1323217" y="2488754"/>
              <a:ext cx="2492941" cy="242929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38EA419B-5E16-F849-96FB-F65F4F584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10" t="58768" b="-1"/>
          <a:stretch/>
        </p:blipFill>
        <p:spPr>
          <a:xfrm>
            <a:off x="5081037" y="4641547"/>
            <a:ext cx="1706997" cy="1718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36CB18F-8A90-B34D-8100-8658BD7B686F}"/>
              </a:ext>
            </a:extLst>
          </p:cNvPr>
          <p:cNvSpPr txBox="1"/>
          <p:nvPr/>
        </p:nvSpPr>
        <p:spPr>
          <a:xfrm>
            <a:off x="6233012" y="4438808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/>
              <a:t>Bcl6</a:t>
            </a:r>
            <a:endParaRPr lang="en-US" sz="11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470C15-0200-8C4C-BAAD-925EAF3A1F01}"/>
              </a:ext>
            </a:extLst>
          </p:cNvPr>
          <p:cNvSpPr txBox="1"/>
          <p:nvPr/>
        </p:nvSpPr>
        <p:spPr>
          <a:xfrm>
            <a:off x="1296233" y="4566909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Bcl6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5792DC-0CED-024A-811E-3761B98CE73D}"/>
              </a:ext>
            </a:extLst>
          </p:cNvPr>
          <p:cNvSpPr txBox="1"/>
          <p:nvPr/>
        </p:nvSpPr>
        <p:spPr>
          <a:xfrm>
            <a:off x="6807096" y="4636956"/>
            <a:ext cx="1040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Blimp1 binding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915062-9BE7-6448-8ABF-D6B4D2EE1268}"/>
              </a:ext>
            </a:extLst>
          </p:cNvPr>
          <p:cNvSpPr/>
          <p:nvPr/>
        </p:nvSpPr>
        <p:spPr>
          <a:xfrm>
            <a:off x="0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Regulation of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Differentiation by Bcl6</a:t>
            </a:r>
          </a:p>
        </p:txBody>
      </p:sp>
    </p:spTree>
    <p:extLst>
      <p:ext uri="{BB962C8B-B14F-4D97-AF65-F5344CB8AC3E}">
        <p14:creationId xmlns:p14="http://schemas.microsoft.com/office/powerpoint/2010/main" val="1724921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ptopHD:Users:shanecrotty:Downloads:*2015_LIAI_WithTag_POS_4c.pdf">
            <a:extLst>
              <a:ext uri="{FF2B5EF4-FFF2-40B4-BE49-F238E27FC236}">
                <a16:creationId xmlns:a16="http://schemas.microsoft.com/office/drawing/2014/main" id="{31E6E954-B861-344A-B98A-14C32117016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3" t="39206" r="30669" b="48569"/>
          <a:stretch/>
        </p:blipFill>
        <p:spPr bwMode="auto">
          <a:xfrm>
            <a:off x="7427499" y="4998581"/>
            <a:ext cx="1716505" cy="7164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A53E0C-FEB8-8448-B429-92A5E9C84D0C}"/>
              </a:ext>
            </a:extLst>
          </p:cNvPr>
          <p:cNvSpPr/>
          <p:nvPr/>
        </p:nvSpPr>
        <p:spPr>
          <a:xfrm>
            <a:off x="704873" y="4399512"/>
            <a:ext cx="333327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Shane Crotty Lab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 - All present and past lab members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1AB37-21D4-4C45-B399-0AE1C384B113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Acknowledgement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25BB9-EEA4-0C4B-9CF3-7FDE86CC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87" y="592309"/>
            <a:ext cx="7359627" cy="38127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611B68-838A-ED4A-859C-C378F8B1D338}"/>
              </a:ext>
            </a:extLst>
          </p:cNvPr>
          <p:cNvSpPr/>
          <p:nvPr/>
        </p:nvSpPr>
        <p:spPr>
          <a:xfrm>
            <a:off x="4786794" y="4399512"/>
            <a:ext cx="24183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LJI</a:t>
            </a:r>
          </a:p>
          <a:p>
            <a:r>
              <a:rPr lang="en-US" sz="13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DLAC</a:t>
            </a:r>
          </a:p>
          <a:p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Flow Cytometry Core</a:t>
            </a:r>
          </a:p>
          <a:p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Bioinformatics Core</a:t>
            </a:r>
          </a:p>
          <a:p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Sequencing Core</a:t>
            </a:r>
            <a:endParaRPr lang="en-US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ED3F1-EB5A-AB4E-9E94-8BCE6A08B143}"/>
              </a:ext>
            </a:extLst>
          </p:cNvPr>
          <p:cNvSpPr/>
          <p:nvPr/>
        </p:nvSpPr>
        <p:spPr>
          <a:xfrm>
            <a:off x="704873" y="48954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Ananda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Goldrath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Lab, UCSD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Bingfei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9B8DC1-A0C3-9A40-A546-0F0587935DF9}"/>
              </a:ext>
            </a:extLst>
          </p:cNvPr>
          <p:cNvSpPr/>
          <p:nvPr/>
        </p:nvSpPr>
        <p:spPr>
          <a:xfrm>
            <a:off x="704873" y="5418707"/>
            <a:ext cx="3256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Matthew Pipkin Lab, Scripps Florida</a:t>
            </a:r>
          </a:p>
        </p:txBody>
      </p:sp>
    </p:spTree>
    <p:extLst>
      <p:ext uri="{BB962C8B-B14F-4D97-AF65-F5344CB8AC3E}">
        <p14:creationId xmlns:p14="http://schemas.microsoft.com/office/powerpoint/2010/main" val="2796764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0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82582D-8E1F-E540-8344-E79BE6B40EB8}"/>
              </a:ext>
            </a:extLst>
          </p:cNvPr>
          <p:cNvGrpSpPr/>
          <p:nvPr/>
        </p:nvGrpSpPr>
        <p:grpSpPr>
          <a:xfrm>
            <a:off x="2186609" y="489749"/>
            <a:ext cx="4572000" cy="4591131"/>
            <a:chOff x="0" y="453038"/>
            <a:chExt cx="4572000" cy="45911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BE0E71-6C03-6743-9F92-5C86EC224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319" t="6286" b="8422"/>
            <a:stretch/>
          </p:blipFill>
          <p:spPr>
            <a:xfrm>
              <a:off x="379257" y="664274"/>
              <a:ext cx="4192743" cy="39967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DBE7FF-5644-4749-AC8D-BEEF113CF306}"/>
                </a:ext>
              </a:extLst>
            </p:cNvPr>
            <p:cNvSpPr txBox="1"/>
            <p:nvPr/>
          </p:nvSpPr>
          <p:spPr>
            <a:xfrm>
              <a:off x="1217126" y="4603292"/>
              <a:ext cx="1791213" cy="440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Expression</a:t>
              </a:r>
            </a:p>
            <a:p>
              <a:pPr algn="ctr"/>
              <a:r>
                <a:rPr lang="en-US" b="1" dirty="0"/>
                <a:t>Log</a:t>
              </a:r>
              <a:r>
                <a:rPr lang="en-US" b="1" baseline="-25000" dirty="0"/>
                <a:t>2</a:t>
              </a:r>
              <a:r>
                <a:rPr lang="en-US" b="1" dirty="0"/>
                <a:t>FC(</a:t>
              </a:r>
              <a:r>
                <a:rPr lang="en-US" b="1" dirty="0" err="1"/>
                <a:t>WT_Tfh</a:t>
              </a:r>
              <a:r>
                <a:rPr lang="en-US" b="1" dirty="0"/>
                <a:t>/WT_Th1)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61DEB7-9FD2-DF44-88C1-33B0FA39974C}"/>
                </a:ext>
              </a:extLst>
            </p:cNvPr>
            <p:cNvSpPr txBox="1"/>
            <p:nvPr/>
          </p:nvSpPr>
          <p:spPr>
            <a:xfrm>
              <a:off x="1058022" y="453038"/>
              <a:ext cx="2109420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PageRank and Gene Expression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6B028A-C02C-3840-A0DC-D7A5DE603AF0}"/>
                </a:ext>
              </a:extLst>
            </p:cNvPr>
            <p:cNvSpPr txBox="1"/>
            <p:nvPr/>
          </p:nvSpPr>
          <p:spPr>
            <a:xfrm rot="16200000">
              <a:off x="-675167" y="2445600"/>
              <a:ext cx="1791212" cy="440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PageRank Score</a:t>
              </a:r>
            </a:p>
            <a:p>
              <a:pPr algn="ctr"/>
              <a:r>
                <a:rPr lang="en-US" b="1" dirty="0"/>
                <a:t>Log</a:t>
              </a:r>
              <a:r>
                <a:rPr lang="en-US" b="1" baseline="-25000" dirty="0"/>
                <a:t>2</a:t>
              </a:r>
              <a:r>
                <a:rPr lang="en-US" b="1" dirty="0"/>
                <a:t>FC(</a:t>
              </a:r>
              <a:r>
                <a:rPr lang="en-US" b="1" dirty="0" err="1"/>
                <a:t>WT_Tfh</a:t>
              </a:r>
              <a:r>
                <a:rPr lang="en-US" b="1" dirty="0"/>
                <a:t>/WT_Th1)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6D60A7-9EC0-BA42-92DB-94081736662C}"/>
                </a:ext>
              </a:extLst>
            </p:cNvPr>
            <p:cNvSpPr txBox="1"/>
            <p:nvPr/>
          </p:nvSpPr>
          <p:spPr>
            <a:xfrm>
              <a:off x="510411" y="3409908"/>
              <a:ext cx="561446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432FF"/>
                  </a:solidFill>
                </a:rPr>
                <a:t>Prdm1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90B3E1-1200-7545-BF6E-DE4674464BFF}"/>
                </a:ext>
              </a:extLst>
            </p:cNvPr>
            <p:cNvSpPr txBox="1"/>
            <p:nvPr/>
          </p:nvSpPr>
          <p:spPr>
            <a:xfrm>
              <a:off x="1134742" y="2593546"/>
              <a:ext cx="434141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solidFill>
                    <a:srgbClr val="009051"/>
                  </a:solidFill>
                </a:rPr>
                <a:t>Rxra</a:t>
              </a:r>
              <a:endParaRPr lang="en-US" i="1" dirty="0">
                <a:solidFill>
                  <a:srgbClr val="00905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F58ACC-E6EB-2A42-8188-F671FFD86AFC}"/>
                </a:ext>
              </a:extLst>
            </p:cNvPr>
            <p:cNvSpPr txBox="1"/>
            <p:nvPr/>
          </p:nvSpPr>
          <p:spPr>
            <a:xfrm>
              <a:off x="510411" y="2939428"/>
              <a:ext cx="467826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432FF"/>
                  </a:solidFill>
                </a:rPr>
                <a:t>Klf12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87B97E-791F-BC41-8F2E-9361E960AB91}"/>
                </a:ext>
              </a:extLst>
            </p:cNvPr>
            <p:cNvSpPr txBox="1"/>
            <p:nvPr/>
          </p:nvSpPr>
          <p:spPr>
            <a:xfrm>
              <a:off x="1069293" y="2437758"/>
              <a:ext cx="537838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9051"/>
                  </a:solidFill>
                </a:rPr>
                <a:t>Runx2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E3BB73-0644-5A42-9043-838F2B86CB90}"/>
                </a:ext>
              </a:extLst>
            </p:cNvPr>
            <p:cNvCxnSpPr>
              <a:cxnSpLocks/>
            </p:cNvCxnSpPr>
            <p:nvPr/>
          </p:nvCxnSpPr>
          <p:spPr>
            <a:xfrm>
              <a:off x="1396098" y="2815659"/>
              <a:ext cx="64735" cy="342684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827F14-493D-A04D-9E9C-6F18476C0BEB}"/>
                </a:ext>
              </a:extLst>
            </p:cNvPr>
            <p:cNvSpPr txBox="1"/>
            <p:nvPr/>
          </p:nvSpPr>
          <p:spPr>
            <a:xfrm>
              <a:off x="1147182" y="3255821"/>
              <a:ext cx="525443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Tbx21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0384A8-F8F4-074E-B27C-399AFF155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8426" y="3009326"/>
              <a:ext cx="57062" cy="295898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2E4FE-537A-CF4B-ABBC-B04AD372A7A0}"/>
                </a:ext>
              </a:extLst>
            </p:cNvPr>
            <p:cNvSpPr txBox="1"/>
            <p:nvPr/>
          </p:nvSpPr>
          <p:spPr>
            <a:xfrm>
              <a:off x="2981208" y="2342253"/>
              <a:ext cx="412582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Bcl6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BBC9ED-93A8-074C-A018-F4F63937D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3711" y="3004033"/>
              <a:ext cx="105845" cy="618043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CBA2DF-CB7A-134F-B1B2-549FEE99D4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3374" y="3001074"/>
              <a:ext cx="149154" cy="444151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45AC6D-AAE1-D94B-A209-C9F4FBE29E88}"/>
                </a:ext>
              </a:extLst>
            </p:cNvPr>
            <p:cNvCxnSpPr>
              <a:cxnSpLocks/>
            </p:cNvCxnSpPr>
            <p:nvPr/>
          </p:nvCxnSpPr>
          <p:spPr>
            <a:xfrm>
              <a:off x="1545722" y="2607490"/>
              <a:ext cx="162397" cy="388531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34B7C5-DA6C-524D-8D5F-B2D7B8CB97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31" y="3328419"/>
              <a:ext cx="112456" cy="520074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D7485D-CC5B-3F46-A037-D082DD306A5A}"/>
                </a:ext>
              </a:extLst>
            </p:cNvPr>
            <p:cNvSpPr txBox="1"/>
            <p:nvPr/>
          </p:nvSpPr>
          <p:spPr>
            <a:xfrm>
              <a:off x="1479740" y="3841772"/>
              <a:ext cx="566188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Arid3b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3CE165-E4F4-E846-A653-F9E6D1C7F030}"/>
                </a:ext>
              </a:extLst>
            </p:cNvPr>
            <p:cNvSpPr txBox="1"/>
            <p:nvPr/>
          </p:nvSpPr>
          <p:spPr>
            <a:xfrm>
              <a:off x="1278293" y="3400087"/>
              <a:ext cx="533149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Gata3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465FE4-D4DE-B24B-A7F1-4079BEBEC077}"/>
                </a:ext>
              </a:extLst>
            </p:cNvPr>
            <p:cNvSpPr txBox="1"/>
            <p:nvPr/>
          </p:nvSpPr>
          <p:spPr>
            <a:xfrm>
              <a:off x="1258243" y="2014852"/>
              <a:ext cx="368116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9051"/>
                  </a:solidFill>
                </a:rPr>
                <a:t>Irf1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CCBA98-A262-7F49-B6CB-AD58D49AEB08}"/>
                </a:ext>
              </a:extLst>
            </p:cNvPr>
            <p:cNvSpPr txBox="1"/>
            <p:nvPr/>
          </p:nvSpPr>
          <p:spPr>
            <a:xfrm>
              <a:off x="1455931" y="3600370"/>
              <a:ext cx="428751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E2f3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A4D4667-C7FE-834A-B365-5DBAC71E3FA9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31" y="2197499"/>
              <a:ext cx="357122" cy="605148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98363A-2426-B842-AB5C-F470CB896E99}"/>
                </a:ext>
              </a:extLst>
            </p:cNvPr>
            <p:cNvSpPr txBox="1"/>
            <p:nvPr/>
          </p:nvSpPr>
          <p:spPr>
            <a:xfrm>
              <a:off x="3830013" y="534652"/>
              <a:ext cx="477258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Ascl2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A83B909-6766-A54A-AB39-E4FFD049250A}"/>
                </a:ext>
              </a:extLst>
            </p:cNvPr>
            <p:cNvSpPr txBox="1"/>
            <p:nvPr/>
          </p:nvSpPr>
          <p:spPr>
            <a:xfrm>
              <a:off x="3008272" y="1511187"/>
              <a:ext cx="402934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Tcf7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B7637D-6305-E24C-A769-723F159949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9739" y="1722888"/>
              <a:ext cx="24491" cy="199870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107CDA-C3D2-5A45-A722-AE303E3D22B9}"/>
                </a:ext>
              </a:extLst>
            </p:cNvPr>
            <p:cNvSpPr txBox="1"/>
            <p:nvPr/>
          </p:nvSpPr>
          <p:spPr>
            <a:xfrm>
              <a:off x="2550468" y="1663513"/>
              <a:ext cx="533850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Bach2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F4D1A3-2A4C-934F-8ABC-5BA97BA0F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254" y="1857151"/>
              <a:ext cx="239248" cy="361340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EEE6D6-5134-2E47-A05C-7E93413E0A1C}"/>
                </a:ext>
              </a:extLst>
            </p:cNvPr>
            <p:cNvSpPr txBox="1"/>
            <p:nvPr/>
          </p:nvSpPr>
          <p:spPr>
            <a:xfrm>
              <a:off x="2530943" y="2909119"/>
              <a:ext cx="360410" cy="259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Fos</a:t>
              </a:r>
              <a:endParaRPr lang="en-US" i="1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1497EC-0800-1047-856C-FBC4E52A23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4890" y="2567380"/>
              <a:ext cx="170377" cy="398828"/>
            </a:xfrm>
            <a:prstGeom prst="line">
              <a:avLst/>
            </a:prstGeom>
            <a:ln w="95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426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53DAA87-CBB8-014F-B9F3-3326ECB3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8" y="3301476"/>
            <a:ext cx="5703073" cy="2003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5D92A-B4D0-7F4E-9571-36DC3D21593B}"/>
              </a:ext>
            </a:extLst>
          </p:cNvPr>
          <p:cNvSpPr txBox="1"/>
          <p:nvPr/>
        </p:nvSpPr>
        <p:spPr>
          <a:xfrm>
            <a:off x="127222" y="365263"/>
            <a:ext cx="164365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 to expect: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C2151-BE9E-FB4E-B634-7582C918C8CB}"/>
              </a:ext>
            </a:extLst>
          </p:cNvPr>
          <p:cNvSpPr txBox="1"/>
          <p:nvPr/>
        </p:nvSpPr>
        <p:spPr>
          <a:xfrm>
            <a:off x="222637" y="665346"/>
            <a:ext cx="8188780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comparison WT </a:t>
            </a:r>
            <a:r>
              <a:rPr lang="en-US" dirty="0" err="1"/>
              <a:t>Tfh</a:t>
            </a:r>
            <a:r>
              <a:rPr lang="en-US" dirty="0"/>
              <a:t> and WT Th1 regarding repressor </a:t>
            </a:r>
            <a:r>
              <a:rPr lang="en-US" dirty="0">
                <a:solidFill>
                  <a:srgbClr val="0432FF"/>
                </a:solidFill>
              </a:rPr>
              <a:t>X:</a:t>
            </a:r>
          </a:p>
          <a:p>
            <a:r>
              <a:rPr lang="en-US" dirty="0">
                <a:solidFill>
                  <a:srgbClr val="0432FF"/>
                </a:solidFill>
              </a:rPr>
              <a:t>X</a:t>
            </a:r>
            <a:r>
              <a:rPr lang="en-US" dirty="0"/>
              <a:t> is a repressor that important </a:t>
            </a:r>
            <a:r>
              <a:rPr lang="en-US" dirty="0" err="1"/>
              <a:t>Tfh</a:t>
            </a:r>
            <a:r>
              <a:rPr lang="en-US" dirty="0"/>
              <a:t> differentiation.</a:t>
            </a:r>
          </a:p>
          <a:p>
            <a:r>
              <a:rPr lang="en-US" dirty="0"/>
              <a:t>The expression level of repressor </a:t>
            </a:r>
            <a:r>
              <a:rPr lang="en-US" dirty="0">
                <a:solidFill>
                  <a:srgbClr val="0432FF"/>
                </a:solidFill>
              </a:rPr>
              <a:t>X</a:t>
            </a:r>
            <a:r>
              <a:rPr lang="en-US" dirty="0"/>
              <a:t> is higher in WT </a:t>
            </a:r>
            <a:r>
              <a:rPr lang="en-US" dirty="0" err="1"/>
              <a:t>Tfh</a:t>
            </a:r>
            <a:r>
              <a:rPr lang="en-US" dirty="0"/>
              <a:t> than WT Th1: e.g. Log2(expression WT </a:t>
            </a:r>
            <a:r>
              <a:rPr lang="en-US" dirty="0" err="1"/>
              <a:t>Tfh</a:t>
            </a:r>
            <a:r>
              <a:rPr lang="en-US" dirty="0"/>
              <a:t>/WT Th1) = </a:t>
            </a:r>
            <a:r>
              <a:rPr lang="en-US" dirty="0">
                <a:solidFill>
                  <a:srgbClr val="0432FF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70279-EAB5-D24B-BC29-69E9EE178873}"/>
              </a:ext>
            </a:extLst>
          </p:cNvPr>
          <p:cNvSpPr txBox="1"/>
          <p:nvPr/>
        </p:nvSpPr>
        <p:spPr>
          <a:xfrm>
            <a:off x="1496261" y="1356458"/>
            <a:ext cx="143795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Target-genes of </a:t>
            </a:r>
            <a:r>
              <a:rPr lang="en-US" dirty="0">
                <a:solidFill>
                  <a:srgbClr val="0432FF"/>
                </a:solidFill>
              </a:rPr>
              <a:t>X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926202-4EB6-044F-9841-D70BF0809FE2}"/>
              </a:ext>
            </a:extLst>
          </p:cNvPr>
          <p:cNvCxnSpPr>
            <a:cxnSpLocks/>
          </p:cNvCxnSpPr>
          <p:nvPr/>
        </p:nvCxnSpPr>
        <p:spPr>
          <a:xfrm>
            <a:off x="1358723" y="1636716"/>
            <a:ext cx="16674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8AA28C-1459-2A45-B718-0722CFC0F832}"/>
              </a:ext>
            </a:extLst>
          </p:cNvPr>
          <p:cNvSpPr txBox="1"/>
          <p:nvPr/>
        </p:nvSpPr>
        <p:spPr>
          <a:xfrm>
            <a:off x="1358723" y="1696471"/>
            <a:ext cx="2581156" cy="1172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   B   C    D   E    F   G</a:t>
            </a:r>
          </a:p>
          <a:p>
            <a:endParaRPr lang="en-US" dirty="0"/>
          </a:p>
          <a:p>
            <a:r>
              <a:rPr lang="en-US" dirty="0"/>
              <a:t>-1  -1  -3  -2  -1  -4  -5          </a:t>
            </a:r>
            <a:r>
              <a:rPr lang="en-US" dirty="0">
                <a:sym typeface="Wingdings" pitchFamily="2" charset="2"/>
              </a:rPr>
              <a:t>  -17</a:t>
            </a:r>
            <a:endParaRPr lang="en-US" dirty="0"/>
          </a:p>
          <a:p>
            <a:endParaRPr lang="en-US" dirty="0"/>
          </a:p>
          <a:p>
            <a:r>
              <a:rPr lang="en-US" dirty="0"/>
              <a:t>0   +1   0   0   0   +1   0         </a:t>
            </a:r>
            <a:r>
              <a:rPr lang="en-US" dirty="0">
                <a:sym typeface="Wingdings" pitchFamily="2" charset="2"/>
              </a:rPr>
              <a:t>  +2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929DB-8830-EC48-B07E-D44A7D83AF61}"/>
              </a:ext>
            </a:extLst>
          </p:cNvPr>
          <p:cNvSpPr txBox="1"/>
          <p:nvPr/>
        </p:nvSpPr>
        <p:spPr>
          <a:xfrm>
            <a:off x="836266" y="1696471"/>
            <a:ext cx="458780" cy="1172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Tfh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C3B285-93CD-C14C-98C1-0946AE38A3EC}"/>
              </a:ext>
            </a:extLst>
          </p:cNvPr>
          <p:cNvSpPr txBox="1"/>
          <p:nvPr/>
        </p:nvSpPr>
        <p:spPr>
          <a:xfrm>
            <a:off x="4026185" y="2111969"/>
            <a:ext cx="401072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96AE1A-D90C-134F-91E9-146DAC253584}"/>
              </a:ext>
            </a:extLst>
          </p:cNvPr>
          <p:cNvSpPr txBox="1"/>
          <p:nvPr/>
        </p:nvSpPr>
        <p:spPr>
          <a:xfrm>
            <a:off x="4629785" y="2111969"/>
            <a:ext cx="595036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0.001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E6B930-F823-9142-AF23-08C3FA03F0B3}"/>
              </a:ext>
            </a:extLst>
          </p:cNvPr>
          <p:cNvSpPr txBox="1"/>
          <p:nvPr/>
        </p:nvSpPr>
        <p:spPr>
          <a:xfrm>
            <a:off x="4206526" y="1696470"/>
            <a:ext cx="171841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Rankscore</a:t>
            </a:r>
            <a:r>
              <a:rPr lang="en-US" dirty="0"/>
              <a:t> (arbitrary)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3348B-3B7F-2646-863C-93E7DC416718}"/>
              </a:ext>
            </a:extLst>
          </p:cNvPr>
          <p:cNvSpPr txBox="1"/>
          <p:nvPr/>
        </p:nvSpPr>
        <p:spPr>
          <a:xfrm>
            <a:off x="5592508" y="2319717"/>
            <a:ext cx="40107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9F15D-9F01-3E41-BBA2-1E36C151DB07}"/>
              </a:ext>
            </a:extLst>
          </p:cNvPr>
          <p:cNvSpPr txBox="1"/>
          <p:nvPr/>
        </p:nvSpPr>
        <p:spPr>
          <a:xfrm>
            <a:off x="6717944" y="2319717"/>
            <a:ext cx="55816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-3.32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AF60D1-70EF-2545-8666-23B6BD3DB3DC}"/>
              </a:ext>
            </a:extLst>
          </p:cNvPr>
          <p:cNvSpPr txBox="1"/>
          <p:nvPr/>
        </p:nvSpPr>
        <p:spPr>
          <a:xfrm>
            <a:off x="6024100" y="1757959"/>
            <a:ext cx="200817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Log2(</a:t>
            </a:r>
            <a:r>
              <a:rPr lang="en-US" dirty="0" err="1"/>
              <a:t>Rankscore</a:t>
            </a:r>
            <a:r>
              <a:rPr lang="en-US" dirty="0"/>
              <a:t> </a:t>
            </a:r>
            <a:r>
              <a:rPr lang="en-US" dirty="0" err="1"/>
              <a:t>Tfh</a:t>
            </a:r>
            <a:r>
              <a:rPr lang="en-US" dirty="0"/>
              <a:t>/Th1)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26DE78-C7D3-F545-8AE6-EF302CACE3CE}"/>
              </a:ext>
            </a:extLst>
          </p:cNvPr>
          <p:cNvSpPr txBox="1"/>
          <p:nvPr/>
        </p:nvSpPr>
        <p:spPr>
          <a:xfrm>
            <a:off x="3711062" y="3101719"/>
            <a:ext cx="68800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Finally,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EFD777-1ABD-3A44-9345-92561ADCE2C8}"/>
              </a:ext>
            </a:extLst>
          </p:cNvPr>
          <p:cNvSpPr txBox="1"/>
          <p:nvPr/>
        </p:nvSpPr>
        <p:spPr>
          <a:xfrm>
            <a:off x="5668199" y="3500302"/>
            <a:ext cx="91454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Activators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081CF6-6874-5449-A88D-F5278E3E269B}"/>
              </a:ext>
            </a:extLst>
          </p:cNvPr>
          <p:cNvSpPr txBox="1"/>
          <p:nvPr/>
        </p:nvSpPr>
        <p:spPr>
          <a:xfrm>
            <a:off x="5828375" y="4380939"/>
            <a:ext cx="97917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Repressors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6AF073-8BD1-B646-A1C1-B325CAAF97DC}"/>
              </a:ext>
            </a:extLst>
          </p:cNvPr>
          <p:cNvSpPr txBox="1"/>
          <p:nvPr/>
        </p:nvSpPr>
        <p:spPr>
          <a:xfrm>
            <a:off x="5254538" y="3401801"/>
            <a:ext cx="22955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F0BAF-E999-544E-A5BA-D9D8B6FB9F84}"/>
              </a:ext>
            </a:extLst>
          </p:cNvPr>
          <p:cNvSpPr txBox="1"/>
          <p:nvPr/>
        </p:nvSpPr>
        <p:spPr>
          <a:xfrm>
            <a:off x="4972142" y="3401801"/>
            <a:ext cx="2744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9FA1DC-26BB-2046-96BC-511C8537012E}"/>
              </a:ext>
            </a:extLst>
          </p:cNvPr>
          <p:cNvSpPr txBox="1"/>
          <p:nvPr/>
        </p:nvSpPr>
        <p:spPr>
          <a:xfrm>
            <a:off x="4972142" y="4548342"/>
            <a:ext cx="31931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III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2C39A0-1DD5-DB46-B30D-DAD3C3912CD8}"/>
              </a:ext>
            </a:extLst>
          </p:cNvPr>
          <p:cNvSpPr txBox="1"/>
          <p:nvPr/>
        </p:nvSpPr>
        <p:spPr>
          <a:xfrm>
            <a:off x="5281271" y="4548342"/>
            <a:ext cx="3321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D6678C-27CA-1047-9B92-BB1FACBEEDE9}"/>
              </a:ext>
            </a:extLst>
          </p:cNvPr>
          <p:cNvSpPr txBox="1"/>
          <p:nvPr/>
        </p:nvSpPr>
        <p:spPr>
          <a:xfrm>
            <a:off x="6779019" y="4548342"/>
            <a:ext cx="2479140" cy="956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I: Important activators for </a:t>
            </a:r>
            <a:r>
              <a:rPr lang="en-US" dirty="0" err="1"/>
              <a:t>Tfh</a:t>
            </a:r>
            <a:endParaRPr lang="en-US" dirty="0"/>
          </a:p>
          <a:p>
            <a:r>
              <a:rPr lang="en-US" dirty="0"/>
              <a:t>II: Important repressors for Th1</a:t>
            </a:r>
          </a:p>
          <a:p>
            <a:r>
              <a:rPr lang="en-US" dirty="0"/>
              <a:t>III: Important activators for Th1</a:t>
            </a:r>
          </a:p>
          <a:p>
            <a:r>
              <a:rPr lang="en-US" dirty="0"/>
              <a:t>IV: Important repressors for </a:t>
            </a:r>
            <a:r>
              <a:rPr lang="en-US" dirty="0" err="1"/>
              <a:t>Tfh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1C5134-7B56-0F42-8C6C-ED093459EC10}"/>
              </a:ext>
            </a:extLst>
          </p:cNvPr>
          <p:cNvSpPr txBox="1"/>
          <p:nvPr/>
        </p:nvSpPr>
        <p:spPr>
          <a:xfrm>
            <a:off x="1060847" y="5010008"/>
            <a:ext cx="15392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Log2 (Expression </a:t>
            </a:r>
            <a:r>
              <a:rPr lang="en-US" sz="1000" dirty="0" err="1"/>
              <a:t>Tfh</a:t>
            </a:r>
            <a:r>
              <a:rPr lang="en-US" sz="1000" dirty="0"/>
              <a:t>/Th1)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8498A6-6C45-7B49-A0CD-5283C96E29A0}"/>
              </a:ext>
            </a:extLst>
          </p:cNvPr>
          <p:cNvSpPr txBox="1"/>
          <p:nvPr/>
        </p:nvSpPr>
        <p:spPr>
          <a:xfrm rot="16200000">
            <a:off x="-130584" y="4149538"/>
            <a:ext cx="151676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Log2 (</a:t>
            </a:r>
            <a:r>
              <a:rPr lang="en-US" sz="1000" dirty="0" err="1"/>
              <a:t>Rankscore</a:t>
            </a:r>
            <a:r>
              <a:rPr lang="en-US" sz="1000" dirty="0"/>
              <a:t> </a:t>
            </a:r>
            <a:r>
              <a:rPr lang="en-US" sz="1000" dirty="0" err="1"/>
              <a:t>Tfh</a:t>
            </a:r>
            <a:r>
              <a:rPr lang="en-US" sz="1000" dirty="0"/>
              <a:t>/Th1)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5C23CD-DD2B-2846-9491-E84B0E773981}"/>
              </a:ext>
            </a:extLst>
          </p:cNvPr>
          <p:cNvSpPr txBox="1"/>
          <p:nvPr/>
        </p:nvSpPr>
        <p:spPr>
          <a:xfrm>
            <a:off x="4453440" y="4922460"/>
            <a:ext cx="153920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Log2 (Expression </a:t>
            </a:r>
            <a:r>
              <a:rPr lang="en-US" sz="1000" dirty="0" err="1"/>
              <a:t>Tfh</a:t>
            </a:r>
            <a:r>
              <a:rPr lang="en-US" sz="1000" dirty="0"/>
              <a:t>/Th1)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C5986D-41E3-F04E-84DB-13738D44D4C5}"/>
              </a:ext>
            </a:extLst>
          </p:cNvPr>
          <p:cNvSpPr txBox="1"/>
          <p:nvPr/>
        </p:nvSpPr>
        <p:spPr>
          <a:xfrm rot="16200000">
            <a:off x="3478576" y="4061990"/>
            <a:ext cx="151676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Log2 (</a:t>
            </a:r>
            <a:r>
              <a:rPr lang="en-US" sz="1000" dirty="0" err="1"/>
              <a:t>Rankscore</a:t>
            </a:r>
            <a:r>
              <a:rPr lang="en-US" sz="1000" dirty="0"/>
              <a:t> </a:t>
            </a:r>
            <a:r>
              <a:rPr lang="en-US" sz="1000" dirty="0" err="1"/>
              <a:t>Tfh</a:t>
            </a:r>
            <a:r>
              <a:rPr lang="en-US" sz="1000" dirty="0"/>
              <a:t>/Th1)</a:t>
            </a:r>
          </a:p>
        </p:txBody>
      </p:sp>
    </p:spTree>
    <p:extLst>
      <p:ext uri="{BB962C8B-B14F-4D97-AF65-F5344CB8AC3E}">
        <p14:creationId xmlns:p14="http://schemas.microsoft.com/office/powerpoint/2010/main" val="3022124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8B9F13-8BBA-FA44-A39D-B86BF1DB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7" y="1149348"/>
            <a:ext cx="3909844" cy="4319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4EF522-5856-2240-BF5D-0B9394F9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32" y="1149349"/>
            <a:ext cx="3773455" cy="4273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37087F-F78D-CD46-8661-D812CAE9890B}"/>
              </a:ext>
            </a:extLst>
          </p:cNvPr>
          <p:cNvSpPr txBox="1"/>
          <p:nvPr/>
        </p:nvSpPr>
        <p:spPr>
          <a:xfrm>
            <a:off x="2492972" y="285751"/>
            <a:ext cx="4158061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Comparisons between New algorithms</a:t>
            </a:r>
          </a:p>
          <a:p>
            <a:pPr algn="ctr"/>
            <a:r>
              <a:rPr lang="en-US" dirty="0"/>
              <a:t>Rank Score – Expression (WT </a:t>
            </a:r>
            <a:r>
              <a:rPr lang="en-US" dirty="0" err="1"/>
              <a:t>Tfh</a:t>
            </a:r>
            <a:r>
              <a:rPr lang="en-US" dirty="0"/>
              <a:t> vs. WT Th1) – ALL TFs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C951CC-636C-974B-B75A-204C4B814564}"/>
              </a:ext>
            </a:extLst>
          </p:cNvPr>
          <p:cNvSpPr txBox="1"/>
          <p:nvPr/>
        </p:nvSpPr>
        <p:spPr>
          <a:xfrm>
            <a:off x="8103538" y="1535818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Ascl2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13D6C-DE31-644C-B2B0-77FE5A45DFD5}"/>
              </a:ext>
            </a:extLst>
          </p:cNvPr>
          <p:cNvSpPr txBox="1"/>
          <p:nvPr/>
        </p:nvSpPr>
        <p:spPr>
          <a:xfrm>
            <a:off x="8103538" y="1719088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Tcf7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CFD6E-F1F2-B541-881B-80B95CC8DF80}"/>
              </a:ext>
            </a:extLst>
          </p:cNvPr>
          <p:cNvSpPr txBox="1"/>
          <p:nvPr/>
        </p:nvSpPr>
        <p:spPr>
          <a:xfrm>
            <a:off x="8103538" y="1852501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Hes5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CEF13-A195-A245-8C2D-55AB64FEAA95}"/>
              </a:ext>
            </a:extLst>
          </p:cNvPr>
          <p:cNvSpPr txBox="1"/>
          <p:nvPr/>
        </p:nvSpPr>
        <p:spPr>
          <a:xfrm>
            <a:off x="8103538" y="2010599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Cebpa</a:t>
            </a:r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6F5D1-4097-D64F-9836-2E260EF91C2F}"/>
              </a:ext>
            </a:extLst>
          </p:cNvPr>
          <p:cNvSpPr txBox="1"/>
          <p:nvPr/>
        </p:nvSpPr>
        <p:spPr>
          <a:xfrm>
            <a:off x="8103538" y="2198069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Pax5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5220E-06AC-CA48-AD4A-2283681D759E}"/>
              </a:ext>
            </a:extLst>
          </p:cNvPr>
          <p:cNvSpPr txBox="1"/>
          <p:nvPr/>
        </p:nvSpPr>
        <p:spPr>
          <a:xfrm>
            <a:off x="8103538" y="2328193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Cebpd</a:t>
            </a:r>
            <a:endParaRPr lang="en-US" sz="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761909-0FCB-FC43-8187-7A225B82A99C}"/>
              </a:ext>
            </a:extLst>
          </p:cNvPr>
          <p:cNvCxnSpPr>
            <a:cxnSpLocks/>
          </p:cNvCxnSpPr>
          <p:nvPr/>
        </p:nvCxnSpPr>
        <p:spPr>
          <a:xfrm flipV="1">
            <a:off x="7563500" y="1665356"/>
            <a:ext cx="565372" cy="294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4B056F-CF4B-5F4B-9393-EEBD52BB988B}"/>
              </a:ext>
            </a:extLst>
          </p:cNvPr>
          <p:cNvCxnSpPr>
            <a:cxnSpLocks/>
          </p:cNvCxnSpPr>
          <p:nvPr/>
        </p:nvCxnSpPr>
        <p:spPr>
          <a:xfrm flipV="1">
            <a:off x="7189382" y="1836808"/>
            <a:ext cx="939490" cy="301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09E176-E729-6741-8679-69ABF08290F3}"/>
              </a:ext>
            </a:extLst>
          </p:cNvPr>
          <p:cNvCxnSpPr>
            <a:cxnSpLocks/>
          </p:cNvCxnSpPr>
          <p:nvPr/>
        </p:nvCxnSpPr>
        <p:spPr>
          <a:xfrm flipV="1">
            <a:off x="7245660" y="1960224"/>
            <a:ext cx="861120" cy="261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5101E0-8080-8A46-BF7D-38E47D94679E}"/>
              </a:ext>
            </a:extLst>
          </p:cNvPr>
          <p:cNvCxnSpPr>
            <a:cxnSpLocks/>
          </p:cNvCxnSpPr>
          <p:nvPr/>
        </p:nvCxnSpPr>
        <p:spPr>
          <a:xfrm flipV="1">
            <a:off x="7321551" y="2137372"/>
            <a:ext cx="777629" cy="207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62486B-C4C3-3A4D-9DE2-071383B98018}"/>
              </a:ext>
            </a:extLst>
          </p:cNvPr>
          <p:cNvCxnSpPr>
            <a:cxnSpLocks/>
          </p:cNvCxnSpPr>
          <p:nvPr/>
        </p:nvCxnSpPr>
        <p:spPr>
          <a:xfrm flipV="1">
            <a:off x="7010401" y="2290716"/>
            <a:ext cx="1088779" cy="157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7126B6-4AA1-6542-98A9-438F93B1CEA0}"/>
              </a:ext>
            </a:extLst>
          </p:cNvPr>
          <p:cNvCxnSpPr>
            <a:cxnSpLocks/>
          </p:cNvCxnSpPr>
          <p:nvPr/>
        </p:nvCxnSpPr>
        <p:spPr>
          <a:xfrm flipV="1">
            <a:off x="7189383" y="2439838"/>
            <a:ext cx="909797" cy="84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87C8F97-518D-7645-8E1F-F44B5A4D67CB}"/>
              </a:ext>
            </a:extLst>
          </p:cNvPr>
          <p:cNvSpPr txBox="1"/>
          <p:nvPr/>
        </p:nvSpPr>
        <p:spPr>
          <a:xfrm>
            <a:off x="8110045" y="2607827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Bcl6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EE8393-F36A-FB46-A803-98B1BA587580}"/>
              </a:ext>
            </a:extLst>
          </p:cNvPr>
          <p:cNvCxnSpPr>
            <a:cxnSpLocks/>
          </p:cNvCxnSpPr>
          <p:nvPr/>
        </p:nvCxnSpPr>
        <p:spPr>
          <a:xfrm>
            <a:off x="7048500" y="2719472"/>
            <a:ext cx="103813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AF1AB1-E6CE-5943-B121-18FC94D4DB04}"/>
              </a:ext>
            </a:extLst>
          </p:cNvPr>
          <p:cNvSpPr txBox="1"/>
          <p:nvPr/>
        </p:nvSpPr>
        <p:spPr>
          <a:xfrm>
            <a:off x="5166362" y="3093419"/>
            <a:ext cx="4267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Trp73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9DB630-ACFC-7C4D-BD15-492E837FE4AE}"/>
              </a:ext>
            </a:extLst>
          </p:cNvPr>
          <p:cNvSpPr txBox="1"/>
          <p:nvPr/>
        </p:nvSpPr>
        <p:spPr>
          <a:xfrm>
            <a:off x="5196820" y="3534693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Klf12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E9FA2C-5FBD-1B4A-9EA1-E566199A2BB8}"/>
              </a:ext>
            </a:extLst>
          </p:cNvPr>
          <p:cNvSpPr txBox="1"/>
          <p:nvPr/>
        </p:nvSpPr>
        <p:spPr>
          <a:xfrm>
            <a:off x="5132700" y="3877532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Prdm1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604BB3-AD02-5D40-91FB-E6CA4426637A}"/>
              </a:ext>
            </a:extLst>
          </p:cNvPr>
          <p:cNvSpPr txBox="1"/>
          <p:nvPr/>
        </p:nvSpPr>
        <p:spPr>
          <a:xfrm>
            <a:off x="6882328" y="3854335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Tbx21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2248CD-8BDF-4B49-B705-9DAEF4C48D9B}"/>
              </a:ext>
            </a:extLst>
          </p:cNvPr>
          <p:cNvSpPr txBox="1"/>
          <p:nvPr/>
        </p:nvSpPr>
        <p:spPr>
          <a:xfrm>
            <a:off x="6872580" y="1615888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JunD</a:t>
            </a:r>
            <a:endParaRPr lang="en-US" sz="800" dirty="0"/>
          </a:p>
          <a:p>
            <a:r>
              <a:rPr lang="en-US" sz="800" dirty="0" err="1"/>
              <a:t>Fos</a:t>
            </a:r>
            <a:endParaRPr lang="en-US" sz="8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F4F02D5-C361-534C-B3DB-6EEEB0D812BD}"/>
              </a:ext>
            </a:extLst>
          </p:cNvPr>
          <p:cNvCxnSpPr>
            <a:cxnSpLocks/>
          </p:cNvCxnSpPr>
          <p:nvPr/>
        </p:nvCxnSpPr>
        <p:spPr>
          <a:xfrm flipV="1">
            <a:off x="6780914" y="1896433"/>
            <a:ext cx="182696" cy="546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CE66517-C72C-7E43-BBE7-64AB3C09C3FC}"/>
              </a:ext>
            </a:extLst>
          </p:cNvPr>
          <p:cNvSpPr txBox="1"/>
          <p:nvPr/>
        </p:nvSpPr>
        <p:spPr>
          <a:xfrm>
            <a:off x="6519108" y="1715911"/>
            <a:ext cx="500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STAT5A</a:t>
            </a:r>
          </a:p>
          <a:p>
            <a:r>
              <a:rPr lang="en-US" sz="800" dirty="0"/>
              <a:t>STAT5B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9593054-B91D-4F40-AD08-ABE58ACC8757}"/>
              </a:ext>
            </a:extLst>
          </p:cNvPr>
          <p:cNvCxnSpPr>
            <a:cxnSpLocks/>
          </p:cNvCxnSpPr>
          <p:nvPr/>
        </p:nvCxnSpPr>
        <p:spPr>
          <a:xfrm flipH="1" flipV="1">
            <a:off x="6747776" y="2010373"/>
            <a:ext cx="4386" cy="53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443489-5AD4-4B4C-B2DD-5BB918112148}"/>
              </a:ext>
            </a:extLst>
          </p:cNvPr>
          <p:cNvCxnSpPr>
            <a:cxnSpLocks/>
          </p:cNvCxnSpPr>
          <p:nvPr/>
        </p:nvCxnSpPr>
        <p:spPr>
          <a:xfrm flipV="1">
            <a:off x="5592462" y="3201142"/>
            <a:ext cx="332088" cy="3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0B2CA-2CD8-D444-960E-BDE996DEAE5D}"/>
              </a:ext>
            </a:extLst>
          </p:cNvPr>
          <p:cNvCxnSpPr>
            <a:cxnSpLocks/>
          </p:cNvCxnSpPr>
          <p:nvPr/>
        </p:nvCxnSpPr>
        <p:spPr>
          <a:xfrm flipV="1">
            <a:off x="5552398" y="3496365"/>
            <a:ext cx="372152" cy="142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7465E37-A95F-874A-9734-639EAECEC322}"/>
              </a:ext>
            </a:extLst>
          </p:cNvPr>
          <p:cNvCxnSpPr>
            <a:cxnSpLocks/>
          </p:cNvCxnSpPr>
          <p:nvPr/>
        </p:nvCxnSpPr>
        <p:spPr>
          <a:xfrm flipV="1">
            <a:off x="5554362" y="3764423"/>
            <a:ext cx="386538" cy="217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37A844-4640-3140-9949-9E3FE0BC364D}"/>
              </a:ext>
            </a:extLst>
          </p:cNvPr>
          <p:cNvCxnSpPr>
            <a:cxnSpLocks/>
          </p:cNvCxnSpPr>
          <p:nvPr/>
        </p:nvCxnSpPr>
        <p:spPr>
          <a:xfrm flipH="1" flipV="1">
            <a:off x="6346675" y="3607836"/>
            <a:ext cx="591616" cy="310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01F430-CA19-6947-AE6D-D2F868EE44F1}"/>
              </a:ext>
            </a:extLst>
          </p:cNvPr>
          <p:cNvSpPr txBox="1"/>
          <p:nvPr/>
        </p:nvSpPr>
        <p:spPr>
          <a:xfrm>
            <a:off x="5196820" y="3754226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E2F8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EE4E40-6DA1-884D-8BC6-99D65AFDBAF3}"/>
              </a:ext>
            </a:extLst>
          </p:cNvPr>
          <p:cNvSpPr txBox="1"/>
          <p:nvPr/>
        </p:nvSpPr>
        <p:spPr>
          <a:xfrm>
            <a:off x="5209644" y="364538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E2F7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4A0DBFF-C8AE-D64B-98D5-10F6ED21FA7E}"/>
              </a:ext>
            </a:extLst>
          </p:cNvPr>
          <p:cNvCxnSpPr>
            <a:cxnSpLocks/>
          </p:cNvCxnSpPr>
          <p:nvPr/>
        </p:nvCxnSpPr>
        <p:spPr>
          <a:xfrm flipV="1">
            <a:off x="5552398" y="3610043"/>
            <a:ext cx="543602" cy="244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DF5FEF1-3D1A-0548-AE27-7989F520091E}"/>
              </a:ext>
            </a:extLst>
          </p:cNvPr>
          <p:cNvCxnSpPr>
            <a:cxnSpLocks/>
          </p:cNvCxnSpPr>
          <p:nvPr/>
        </p:nvCxnSpPr>
        <p:spPr>
          <a:xfrm flipV="1">
            <a:off x="5552399" y="3550937"/>
            <a:ext cx="490991" cy="190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0591BC8-891E-A249-98C6-E660A6BAEFEE}"/>
              </a:ext>
            </a:extLst>
          </p:cNvPr>
          <p:cNvSpPr txBox="1"/>
          <p:nvPr/>
        </p:nvSpPr>
        <p:spPr>
          <a:xfrm>
            <a:off x="5143920" y="3212800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Mybl2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B988F0D-6D74-B640-9281-E4DBF90CF666}"/>
              </a:ext>
            </a:extLst>
          </p:cNvPr>
          <p:cNvCxnSpPr>
            <a:cxnSpLocks/>
          </p:cNvCxnSpPr>
          <p:nvPr/>
        </p:nvCxnSpPr>
        <p:spPr>
          <a:xfrm flipV="1">
            <a:off x="5592462" y="3187530"/>
            <a:ext cx="573388" cy="136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7CC76AD-8B14-3441-B19E-7F3D075B422D}"/>
              </a:ext>
            </a:extLst>
          </p:cNvPr>
          <p:cNvSpPr txBox="1"/>
          <p:nvPr/>
        </p:nvSpPr>
        <p:spPr>
          <a:xfrm>
            <a:off x="5146804" y="296994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Mybl1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40FE121-4CE0-DC4C-B8D7-FC6D0F5BCA02}"/>
              </a:ext>
            </a:extLst>
          </p:cNvPr>
          <p:cNvCxnSpPr>
            <a:cxnSpLocks/>
          </p:cNvCxnSpPr>
          <p:nvPr/>
        </p:nvCxnSpPr>
        <p:spPr>
          <a:xfrm flipV="1">
            <a:off x="5595346" y="2981980"/>
            <a:ext cx="570504" cy="99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9EFE0B-CC7B-5643-9336-16FA5FAAB6F4}"/>
              </a:ext>
            </a:extLst>
          </p:cNvPr>
          <p:cNvSpPr txBox="1"/>
          <p:nvPr/>
        </p:nvSpPr>
        <p:spPr>
          <a:xfrm>
            <a:off x="6882328" y="3344960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Rara</a:t>
            </a:r>
            <a:endParaRPr lang="en-US" sz="800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AEB4896-6826-494E-9440-B7E45013AD8D}"/>
              </a:ext>
            </a:extLst>
          </p:cNvPr>
          <p:cNvCxnSpPr>
            <a:cxnSpLocks/>
          </p:cNvCxnSpPr>
          <p:nvPr/>
        </p:nvCxnSpPr>
        <p:spPr>
          <a:xfrm flipH="1">
            <a:off x="6287500" y="3251392"/>
            <a:ext cx="677112" cy="92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EFE70ED-5DFE-BF45-9071-AB65A3A4F7DE}"/>
              </a:ext>
            </a:extLst>
          </p:cNvPr>
          <p:cNvSpPr txBox="1"/>
          <p:nvPr/>
        </p:nvSpPr>
        <p:spPr>
          <a:xfrm>
            <a:off x="6882329" y="3244937"/>
            <a:ext cx="3738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Rorc</a:t>
            </a:r>
            <a:endParaRPr lang="en-US" sz="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1D5C255-32DC-4C44-8698-9954B17E2A5C}"/>
              </a:ext>
            </a:extLst>
          </p:cNvPr>
          <p:cNvSpPr txBox="1"/>
          <p:nvPr/>
        </p:nvSpPr>
        <p:spPr>
          <a:xfrm>
            <a:off x="6882328" y="3144914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Rxra</a:t>
            </a:r>
            <a:endParaRPr lang="en-US" sz="8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3E7C4A7-5D3B-BB4A-9844-BF5F3FAAFC4B}"/>
              </a:ext>
            </a:extLst>
          </p:cNvPr>
          <p:cNvCxnSpPr>
            <a:cxnSpLocks/>
          </p:cNvCxnSpPr>
          <p:nvPr/>
        </p:nvCxnSpPr>
        <p:spPr>
          <a:xfrm flipH="1">
            <a:off x="6305341" y="3359990"/>
            <a:ext cx="650826" cy="3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CA07EC8-FD96-FE43-9BC3-C9A38110891D}"/>
              </a:ext>
            </a:extLst>
          </p:cNvPr>
          <p:cNvCxnSpPr>
            <a:cxnSpLocks/>
          </p:cNvCxnSpPr>
          <p:nvPr/>
        </p:nvCxnSpPr>
        <p:spPr>
          <a:xfrm flipH="1">
            <a:off x="6287465" y="3455938"/>
            <a:ext cx="650826" cy="3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4CA668-0F5A-2145-9113-6F8A4C2DE142}"/>
              </a:ext>
            </a:extLst>
          </p:cNvPr>
          <p:cNvCxnSpPr>
            <a:cxnSpLocks/>
          </p:cNvCxnSpPr>
          <p:nvPr/>
        </p:nvCxnSpPr>
        <p:spPr>
          <a:xfrm flipH="1" flipV="1">
            <a:off x="6202185" y="3518389"/>
            <a:ext cx="716955" cy="549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65F6B69-CF4B-F348-A63D-9F371D202C65}"/>
              </a:ext>
            </a:extLst>
          </p:cNvPr>
          <p:cNvCxnSpPr>
            <a:cxnSpLocks/>
          </p:cNvCxnSpPr>
          <p:nvPr/>
        </p:nvCxnSpPr>
        <p:spPr>
          <a:xfrm flipH="1" flipV="1">
            <a:off x="6163143" y="3543346"/>
            <a:ext cx="745170" cy="12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CF9F97F-7EE8-A342-BE71-B35137245B3F}"/>
              </a:ext>
            </a:extLst>
          </p:cNvPr>
          <p:cNvSpPr txBox="1"/>
          <p:nvPr/>
        </p:nvSpPr>
        <p:spPr>
          <a:xfrm>
            <a:off x="6882328" y="347956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Bcl6b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1656742-5FEE-D942-AC54-B4FE7813C730}"/>
              </a:ext>
            </a:extLst>
          </p:cNvPr>
          <p:cNvSpPr txBox="1"/>
          <p:nvPr/>
        </p:nvSpPr>
        <p:spPr>
          <a:xfrm>
            <a:off x="6882329" y="3575441"/>
            <a:ext cx="5277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Bhlhe40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D31A22A-D776-5842-B3E7-EF6D7C33661A}"/>
              </a:ext>
            </a:extLst>
          </p:cNvPr>
          <p:cNvSpPr txBox="1"/>
          <p:nvPr/>
        </p:nvSpPr>
        <p:spPr>
          <a:xfrm>
            <a:off x="5150546" y="340074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Foxp3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36C2D93-68AF-1345-8442-E49C8A3EAEF0}"/>
              </a:ext>
            </a:extLst>
          </p:cNvPr>
          <p:cNvCxnSpPr>
            <a:cxnSpLocks/>
          </p:cNvCxnSpPr>
          <p:nvPr/>
        </p:nvCxnSpPr>
        <p:spPr>
          <a:xfrm flipV="1">
            <a:off x="5546201" y="3279498"/>
            <a:ext cx="671163" cy="2254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37674D8-D702-734A-ADFD-32BD777170CE}"/>
              </a:ext>
            </a:extLst>
          </p:cNvPr>
          <p:cNvSpPr txBox="1"/>
          <p:nvPr/>
        </p:nvSpPr>
        <p:spPr>
          <a:xfrm>
            <a:off x="1504950" y="849266"/>
            <a:ext cx="174663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Dual TFs as activators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3BFC34-22A6-BF45-AF84-4FFB5A95C70D}"/>
              </a:ext>
            </a:extLst>
          </p:cNvPr>
          <p:cNvSpPr txBox="1"/>
          <p:nvPr/>
        </p:nvSpPr>
        <p:spPr>
          <a:xfrm>
            <a:off x="5782421" y="849266"/>
            <a:ext cx="17944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Dual TFs as repressors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7898C9-0A81-C540-87E4-4F26FE110FFB}"/>
              </a:ext>
            </a:extLst>
          </p:cNvPr>
          <p:cNvSpPr/>
          <p:nvPr/>
        </p:nvSpPr>
        <p:spPr>
          <a:xfrm rot="18603575">
            <a:off x="1352948" y="2918992"/>
            <a:ext cx="1781115" cy="556986"/>
          </a:xfrm>
          <a:prstGeom prst="ellipse">
            <a:avLst/>
          </a:prstGeom>
          <a:noFill/>
          <a:ln>
            <a:solidFill>
              <a:srgbClr val="0432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1765E1B-6BB4-0D4D-B8FE-F51245B8564C}"/>
              </a:ext>
            </a:extLst>
          </p:cNvPr>
          <p:cNvSpPr/>
          <p:nvPr/>
        </p:nvSpPr>
        <p:spPr>
          <a:xfrm rot="19232856">
            <a:off x="1431495" y="2502979"/>
            <a:ext cx="1600078" cy="55698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3DA55EB-9F34-DD49-9454-A0B6C4CF777D}"/>
              </a:ext>
            </a:extLst>
          </p:cNvPr>
          <p:cNvSpPr/>
          <p:nvPr/>
        </p:nvSpPr>
        <p:spPr>
          <a:xfrm rot="18951483">
            <a:off x="5659781" y="2909129"/>
            <a:ext cx="1718351" cy="611356"/>
          </a:xfrm>
          <a:prstGeom prst="ellipse">
            <a:avLst/>
          </a:prstGeom>
          <a:noFill/>
          <a:ln>
            <a:solidFill>
              <a:srgbClr val="0432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3AFC08C-6754-174C-B1FB-1A1B78EEAB12}"/>
              </a:ext>
            </a:extLst>
          </p:cNvPr>
          <p:cNvSpPr/>
          <p:nvPr/>
        </p:nvSpPr>
        <p:spPr>
          <a:xfrm rot="18981532">
            <a:off x="5646165" y="2397797"/>
            <a:ext cx="1691412" cy="55698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2E2478-22B3-7543-893F-2E89D2A72A2B}"/>
              </a:ext>
            </a:extLst>
          </p:cNvPr>
          <p:cNvCxnSpPr>
            <a:cxnSpLocks/>
          </p:cNvCxnSpPr>
          <p:nvPr/>
        </p:nvCxnSpPr>
        <p:spPr>
          <a:xfrm>
            <a:off x="2173266" y="1424845"/>
            <a:ext cx="0" cy="27377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E615DE1-D571-454B-8A0A-3DFAFECD00AE}"/>
              </a:ext>
            </a:extLst>
          </p:cNvPr>
          <p:cNvCxnSpPr>
            <a:cxnSpLocks/>
          </p:cNvCxnSpPr>
          <p:nvPr/>
        </p:nvCxnSpPr>
        <p:spPr>
          <a:xfrm>
            <a:off x="2463322" y="1415575"/>
            <a:ext cx="0" cy="27377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20FC7DA-3E48-324D-8ADB-1E07BCBA0F78}"/>
              </a:ext>
            </a:extLst>
          </p:cNvPr>
          <p:cNvCxnSpPr>
            <a:cxnSpLocks/>
          </p:cNvCxnSpPr>
          <p:nvPr/>
        </p:nvCxnSpPr>
        <p:spPr>
          <a:xfrm>
            <a:off x="6449239" y="1434114"/>
            <a:ext cx="0" cy="27377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8C4C639-A498-8D40-B90C-0D6F69B562D1}"/>
              </a:ext>
            </a:extLst>
          </p:cNvPr>
          <p:cNvCxnSpPr>
            <a:cxnSpLocks/>
          </p:cNvCxnSpPr>
          <p:nvPr/>
        </p:nvCxnSpPr>
        <p:spPr>
          <a:xfrm>
            <a:off x="6739295" y="1424844"/>
            <a:ext cx="0" cy="27377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1AA980-8C7C-8F42-B865-E2EE29BA64F9}"/>
              </a:ext>
            </a:extLst>
          </p:cNvPr>
          <p:cNvSpPr txBox="1"/>
          <p:nvPr/>
        </p:nvSpPr>
        <p:spPr>
          <a:xfrm>
            <a:off x="701251" y="3936531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Expression: Th1 hi</a:t>
            </a:r>
          </a:p>
          <a:p>
            <a:r>
              <a:rPr lang="en-US" sz="800" dirty="0"/>
              <a:t>Rank score: Th1 hi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03F074-74B2-3342-91AD-678ED7BAB71E}"/>
              </a:ext>
            </a:extLst>
          </p:cNvPr>
          <p:cNvSpPr txBox="1"/>
          <p:nvPr/>
        </p:nvSpPr>
        <p:spPr>
          <a:xfrm>
            <a:off x="3300153" y="1752202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Expression: </a:t>
            </a:r>
            <a:r>
              <a:rPr lang="en-US" sz="800" dirty="0" err="1"/>
              <a:t>Tfh</a:t>
            </a:r>
            <a:r>
              <a:rPr lang="en-US" sz="800" dirty="0"/>
              <a:t> hi</a:t>
            </a:r>
          </a:p>
          <a:p>
            <a:r>
              <a:rPr lang="en-US" sz="800" dirty="0"/>
              <a:t>Rank score: </a:t>
            </a:r>
            <a:r>
              <a:rPr lang="en-US" sz="800" dirty="0" err="1"/>
              <a:t>Tfh</a:t>
            </a:r>
            <a:r>
              <a:rPr lang="en-US" sz="800" dirty="0"/>
              <a:t> hi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0A7B62-EEA0-804F-A745-7DB028E8734A}"/>
              </a:ext>
            </a:extLst>
          </p:cNvPr>
          <p:cNvSpPr txBox="1"/>
          <p:nvPr/>
        </p:nvSpPr>
        <p:spPr>
          <a:xfrm>
            <a:off x="8112133" y="2497181"/>
            <a:ext cx="5229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Zscan10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4ADF45-B735-3F46-8FCD-CA7C1E3BA806}"/>
              </a:ext>
            </a:extLst>
          </p:cNvPr>
          <p:cNvCxnSpPr>
            <a:cxnSpLocks/>
          </p:cNvCxnSpPr>
          <p:nvPr/>
        </p:nvCxnSpPr>
        <p:spPr>
          <a:xfrm flipV="1">
            <a:off x="7108601" y="2623506"/>
            <a:ext cx="987044" cy="33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3C979C-CE25-E845-BF66-F9DDB61053E7}"/>
              </a:ext>
            </a:extLst>
          </p:cNvPr>
          <p:cNvSpPr txBox="1"/>
          <p:nvPr/>
        </p:nvSpPr>
        <p:spPr>
          <a:xfrm>
            <a:off x="2385012" y="3998086"/>
            <a:ext cx="3882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f.c</a:t>
            </a:r>
            <a:r>
              <a:rPr lang="en-US" sz="800" dirty="0"/>
              <a:t>=2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A7E07-8352-C54A-890D-DF9EB85777E2}"/>
              </a:ext>
            </a:extLst>
          </p:cNvPr>
          <p:cNvSpPr txBox="1"/>
          <p:nvPr/>
        </p:nvSpPr>
        <p:spPr>
          <a:xfrm>
            <a:off x="0" y="4978832"/>
            <a:ext cx="2237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Q: Are the code for activators and the one for repressors the same?</a:t>
            </a:r>
          </a:p>
        </p:txBody>
      </p:sp>
    </p:spTree>
    <p:extLst>
      <p:ext uri="{BB962C8B-B14F-4D97-AF65-F5344CB8AC3E}">
        <p14:creationId xmlns:p14="http://schemas.microsoft.com/office/powerpoint/2010/main" val="2850154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2067C3-84DB-B744-84E2-8993610B0A7A}"/>
              </a:ext>
            </a:extLst>
          </p:cNvPr>
          <p:cNvGrpSpPr>
            <a:grpSpLocks noChangeAspect="1"/>
          </p:cNvGrpSpPr>
          <p:nvPr/>
        </p:nvGrpSpPr>
        <p:grpSpPr>
          <a:xfrm>
            <a:off x="2956975" y="535159"/>
            <a:ext cx="2858038" cy="5094855"/>
            <a:chOff x="378387" y="3508740"/>
            <a:chExt cx="3033124" cy="54069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70AEAF-8617-C04C-B9E9-02CA5BD98B7B}"/>
                </a:ext>
              </a:extLst>
            </p:cNvPr>
            <p:cNvGrpSpPr/>
            <p:nvPr/>
          </p:nvGrpSpPr>
          <p:grpSpPr>
            <a:xfrm>
              <a:off x="378387" y="3898762"/>
              <a:ext cx="3033124" cy="5016953"/>
              <a:chOff x="431068" y="4113739"/>
              <a:chExt cx="3033124" cy="501695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0CDA4CD-F9BC-3645-A490-208FDDBDCD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823" r="4295" b="11480"/>
              <a:stretch/>
            </p:blipFill>
            <p:spPr>
              <a:xfrm>
                <a:off x="431068" y="4142448"/>
                <a:ext cx="3033124" cy="4988244"/>
              </a:xfrm>
              <a:prstGeom prst="rect">
                <a:avLst/>
              </a:prstGeom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7D1159F-1B46-D34D-9FD1-723024BA1D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485" y="4113739"/>
                <a:ext cx="0" cy="61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0881E85-2FDE-FC40-B37F-0B3775B88C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754" y="4113739"/>
                <a:ext cx="0" cy="61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90FD0B0-7329-8B44-9EC1-240D35BBC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3023" y="4113739"/>
                <a:ext cx="0" cy="61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AA6B3DB-FFBA-494E-BBC9-9ACA0E6527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6292" y="4113739"/>
                <a:ext cx="0" cy="61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F76421B-E770-FD46-9CEB-02B30DE163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9561" y="4113739"/>
                <a:ext cx="0" cy="61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4B89441-F2D7-5E4C-85B6-6F0088743A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2830" y="4113739"/>
                <a:ext cx="0" cy="61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F95A4D0-CCC8-9241-BCCD-37727920EE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26099" y="4113739"/>
                <a:ext cx="0" cy="61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4ABE386-931F-A54D-A164-764707AD87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9365" y="4113739"/>
                <a:ext cx="0" cy="61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DBF910-4237-B345-AD3A-CE2E499A9392}"/>
                </a:ext>
              </a:extLst>
            </p:cNvPr>
            <p:cNvSpPr txBox="1"/>
            <p:nvPr/>
          </p:nvSpPr>
          <p:spPr>
            <a:xfrm>
              <a:off x="738104" y="3633722"/>
              <a:ext cx="361188" cy="35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WT</a:t>
              </a:r>
            </a:p>
            <a:p>
              <a:pPr algn="ctr"/>
              <a:r>
                <a:rPr lang="en-US" sz="700" b="1" dirty="0" err="1"/>
                <a:t>Tfh</a:t>
              </a:r>
              <a:endParaRPr lang="en-US" sz="7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6018C8-48E1-FC4D-A3C9-A1069FBF1272}"/>
                </a:ext>
              </a:extLst>
            </p:cNvPr>
            <p:cNvSpPr txBox="1"/>
            <p:nvPr/>
          </p:nvSpPr>
          <p:spPr>
            <a:xfrm>
              <a:off x="1806612" y="3633722"/>
              <a:ext cx="467199" cy="35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Bcl6</a:t>
              </a:r>
              <a:r>
                <a:rPr lang="en-US" sz="700" b="1" baseline="30000" dirty="0"/>
                <a:t>f/f</a:t>
              </a:r>
            </a:p>
            <a:p>
              <a:pPr algn="ctr"/>
              <a:r>
                <a:rPr lang="en-US" sz="700" b="1" dirty="0"/>
                <a:t>Th1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C9B274-210F-8743-B27B-184BBB29C009}"/>
                </a:ext>
              </a:extLst>
            </p:cNvPr>
            <p:cNvSpPr txBox="1"/>
            <p:nvPr/>
          </p:nvSpPr>
          <p:spPr>
            <a:xfrm>
              <a:off x="2500351" y="3508744"/>
              <a:ext cx="575073" cy="482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Bcl6</a:t>
              </a:r>
              <a:r>
                <a:rPr lang="en-US" sz="700" b="1" baseline="30000" dirty="0"/>
                <a:t>f/f</a:t>
              </a:r>
            </a:p>
            <a:p>
              <a:pPr algn="ctr"/>
              <a:r>
                <a:rPr lang="en-US" sz="700" b="1" dirty="0"/>
                <a:t>Prdm1</a:t>
              </a:r>
              <a:r>
                <a:rPr lang="en-US" sz="700" b="1" baseline="30000" dirty="0"/>
                <a:t>f/f</a:t>
              </a:r>
            </a:p>
            <a:p>
              <a:pPr algn="ctr"/>
              <a:r>
                <a:rPr lang="en-US" sz="700" b="1" dirty="0" err="1"/>
                <a:t>Tfh</a:t>
              </a:r>
              <a:endParaRPr lang="en-US" sz="7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3B1572-BB05-E546-A7CB-8FD7BC6125CC}"/>
                </a:ext>
              </a:extLst>
            </p:cNvPr>
            <p:cNvSpPr txBox="1"/>
            <p:nvPr/>
          </p:nvSpPr>
          <p:spPr>
            <a:xfrm>
              <a:off x="1004999" y="3633722"/>
              <a:ext cx="575073" cy="35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Prdm1</a:t>
              </a:r>
              <a:r>
                <a:rPr lang="en-US" sz="700" b="1" baseline="30000" dirty="0"/>
                <a:t>f/f</a:t>
              </a:r>
            </a:p>
            <a:p>
              <a:pPr algn="ctr"/>
              <a:r>
                <a:rPr lang="en-US" sz="700" b="1" dirty="0" err="1"/>
                <a:t>Tfh</a:t>
              </a:r>
              <a:endParaRPr lang="en-US" sz="7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295206-B745-3542-B89E-F6B1F07F748D}"/>
                </a:ext>
              </a:extLst>
            </p:cNvPr>
            <p:cNvSpPr txBox="1"/>
            <p:nvPr/>
          </p:nvSpPr>
          <p:spPr>
            <a:xfrm>
              <a:off x="1479271" y="3633722"/>
              <a:ext cx="374206" cy="35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WT</a:t>
              </a:r>
            </a:p>
            <a:p>
              <a:pPr algn="ctr"/>
              <a:r>
                <a:rPr lang="en-US" sz="700" b="1" dirty="0"/>
                <a:t>Th1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1B84C3-49A1-0447-BB20-8AC29475AC73}"/>
                </a:ext>
              </a:extLst>
            </p:cNvPr>
            <p:cNvSpPr txBox="1"/>
            <p:nvPr/>
          </p:nvSpPr>
          <p:spPr>
            <a:xfrm>
              <a:off x="2126512" y="3508740"/>
              <a:ext cx="575073" cy="482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Bcl6</a:t>
              </a:r>
              <a:r>
                <a:rPr lang="en-US" sz="700" b="1" baseline="30000" dirty="0"/>
                <a:t>f/f</a:t>
              </a:r>
            </a:p>
            <a:p>
              <a:pPr algn="ctr"/>
              <a:r>
                <a:rPr lang="en-US" sz="700" b="1" dirty="0"/>
                <a:t>Prdm1</a:t>
              </a:r>
              <a:r>
                <a:rPr lang="en-US" sz="700" b="1" baseline="30000" dirty="0"/>
                <a:t>f/f</a:t>
              </a:r>
            </a:p>
            <a:p>
              <a:pPr algn="ctr"/>
              <a:r>
                <a:rPr lang="en-US" sz="700" b="1" dirty="0"/>
                <a:t>Th1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F95F71-D451-FB4F-85C1-6C25D12D47BC}"/>
                </a:ext>
              </a:extLst>
            </p:cNvPr>
            <p:cNvSpPr txBox="1"/>
            <p:nvPr/>
          </p:nvSpPr>
          <p:spPr>
            <a:xfrm>
              <a:off x="2930914" y="3758710"/>
              <a:ext cx="461621" cy="232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Naive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D4353C8-D420-274E-952C-22EEC6520A28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Genes of Interest</a:t>
            </a:r>
          </a:p>
        </p:txBody>
      </p:sp>
    </p:spTree>
    <p:extLst>
      <p:ext uri="{BB962C8B-B14F-4D97-AF65-F5344CB8AC3E}">
        <p14:creationId xmlns:p14="http://schemas.microsoft.com/office/powerpoint/2010/main" val="229111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B0B9FCE-E802-9C4E-B5E9-A24479934D72}"/>
              </a:ext>
            </a:extLst>
          </p:cNvPr>
          <p:cNvGrpSpPr/>
          <p:nvPr/>
        </p:nvGrpSpPr>
        <p:grpSpPr>
          <a:xfrm>
            <a:off x="1900616" y="722151"/>
            <a:ext cx="5270115" cy="1380014"/>
            <a:chOff x="1919756" y="580907"/>
            <a:chExt cx="5270115" cy="138001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3660AB-A1F7-F345-885B-F94E2B68EC33}"/>
                </a:ext>
              </a:extLst>
            </p:cNvPr>
            <p:cNvSpPr txBox="1"/>
            <p:nvPr/>
          </p:nvSpPr>
          <p:spPr>
            <a:xfrm>
              <a:off x="2032508" y="881336"/>
              <a:ext cx="1221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1. WT</a:t>
              </a:r>
            </a:p>
            <a:p>
              <a:r>
                <a:rPr lang="en-US" sz="1200" dirty="0"/>
                <a:t>2. Bcl6</a:t>
              </a:r>
              <a:r>
                <a:rPr lang="en-US" sz="1200" baseline="30000" dirty="0"/>
                <a:t>f/f</a:t>
              </a:r>
            </a:p>
            <a:p>
              <a:r>
                <a:rPr lang="en-US" sz="1200" dirty="0"/>
                <a:t>3. Prdm1</a:t>
              </a:r>
              <a:r>
                <a:rPr lang="en-US" sz="1200" baseline="30000" dirty="0"/>
                <a:t>f/f</a:t>
              </a:r>
            </a:p>
            <a:p>
              <a:r>
                <a:rPr lang="en-US" sz="1200" dirty="0"/>
                <a:t>4. Bcl6</a:t>
              </a:r>
              <a:r>
                <a:rPr lang="en-US" sz="1200" baseline="30000" dirty="0"/>
                <a:t>f/f</a:t>
              </a:r>
              <a:r>
                <a:rPr lang="en-US" sz="1200" dirty="0"/>
                <a:t>Prdm1</a:t>
              </a:r>
              <a:r>
                <a:rPr lang="en-US" sz="1200" baseline="30000" dirty="0"/>
                <a:t>f/f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5D461D-C56C-0B41-8DA4-4097A68AEB19}"/>
                </a:ext>
              </a:extLst>
            </p:cNvPr>
            <p:cNvSpPr txBox="1"/>
            <p:nvPr/>
          </p:nvSpPr>
          <p:spPr>
            <a:xfrm>
              <a:off x="3540673" y="1499256"/>
              <a:ext cx="735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recipient</a:t>
              </a:r>
            </a:p>
            <a:p>
              <a:pPr algn="ctr"/>
              <a:r>
                <a:rPr lang="en-US" sz="1200" dirty="0"/>
                <a:t>WT B6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03A5DB-7B0A-1548-98B0-8F724C3030F7}"/>
                </a:ext>
              </a:extLst>
            </p:cNvPr>
            <p:cNvSpPr txBox="1"/>
            <p:nvPr/>
          </p:nvSpPr>
          <p:spPr>
            <a:xfrm>
              <a:off x="1919756" y="626923"/>
              <a:ext cx="1857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SMARTA </a:t>
              </a:r>
              <a:r>
                <a:rPr lang="en-US" sz="1200" i="1" dirty="0"/>
                <a:t>Cd4</a:t>
              </a:r>
              <a:r>
                <a:rPr lang="en-US" sz="1200" dirty="0"/>
                <a:t>-Cre</a:t>
              </a:r>
              <a:r>
                <a:rPr lang="en-US" sz="1200" baseline="30000" dirty="0"/>
                <a:t>+</a:t>
              </a:r>
              <a:r>
                <a:rPr lang="en-US" sz="1200" dirty="0"/>
                <a:t> CD45.1</a:t>
              </a:r>
              <a:r>
                <a:rPr lang="en-US" sz="1200" baseline="30000" dirty="0"/>
                <a:t>+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EAB33E-9F5E-9442-B8C9-98715A6E9769}"/>
                </a:ext>
              </a:extLst>
            </p:cNvPr>
            <p:cNvSpPr txBox="1"/>
            <p:nvPr/>
          </p:nvSpPr>
          <p:spPr>
            <a:xfrm>
              <a:off x="4211017" y="765573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cells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C2356A-2060-F348-9D69-8DC339992506}"/>
                </a:ext>
              </a:extLst>
            </p:cNvPr>
            <p:cNvGrpSpPr/>
            <p:nvPr/>
          </p:nvGrpSpPr>
          <p:grpSpPr>
            <a:xfrm>
              <a:off x="3323333" y="941704"/>
              <a:ext cx="320040" cy="713694"/>
              <a:chOff x="1982681" y="3816275"/>
              <a:chExt cx="320040" cy="91167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FADBDDB-A0D2-EA4A-845E-76CBDC6F21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841" y="4271616"/>
                <a:ext cx="182880" cy="994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72D23E-E86E-D340-91EA-424DA55CA0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841" y="3816275"/>
                <a:ext cx="0" cy="91167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4E1F62-0C22-1B49-8508-6165766E0C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4727951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F3858F0-26D3-B24A-A112-5680E4F11D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3816275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55BF81-6AA8-F343-89F7-16C682020C38}"/>
                </a:ext>
              </a:extLst>
            </p:cNvPr>
            <p:cNvGrpSpPr/>
            <p:nvPr/>
          </p:nvGrpSpPr>
          <p:grpSpPr>
            <a:xfrm>
              <a:off x="3645235" y="1241867"/>
              <a:ext cx="578125" cy="324004"/>
              <a:chOff x="2306751" y="4176806"/>
              <a:chExt cx="578125" cy="324004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C73882A-C545-9C45-B9FD-228072304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6751" y="4176806"/>
                <a:ext cx="578125" cy="324004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70BACB9-BDD5-B74B-B4E6-A9588BBF6B39}"/>
                  </a:ext>
                </a:extLst>
              </p:cNvPr>
              <p:cNvSpPr/>
              <p:nvPr/>
            </p:nvSpPr>
            <p:spPr>
              <a:xfrm>
                <a:off x="2821409" y="4338808"/>
                <a:ext cx="63467" cy="11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D316118-FDF1-CD47-887B-D03AC462D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40407" y="1059830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EA12FC-F657-B841-972A-F58308F84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7328" y="1360259"/>
              <a:ext cx="1612738" cy="55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A872FA-3C13-0C45-801F-AA5D3AEB6D51}"/>
                </a:ext>
              </a:extLst>
            </p:cNvPr>
            <p:cNvCxnSpPr>
              <a:cxnSpLocks/>
            </p:cNvCxnSpPr>
            <p:nvPr/>
          </p:nvCxnSpPr>
          <p:spPr>
            <a:xfrm>
              <a:off x="4983075" y="1059830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363106-78E7-AA48-9213-69605ADAC481}"/>
                </a:ext>
              </a:extLst>
            </p:cNvPr>
            <p:cNvCxnSpPr>
              <a:cxnSpLocks/>
            </p:cNvCxnSpPr>
            <p:nvPr/>
          </p:nvCxnSpPr>
          <p:spPr>
            <a:xfrm>
              <a:off x="5912040" y="1049750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BF1010-0D63-A24E-A48A-EB0E700AB528}"/>
                </a:ext>
              </a:extLst>
            </p:cNvPr>
            <p:cNvSpPr txBox="1"/>
            <p:nvPr/>
          </p:nvSpPr>
          <p:spPr>
            <a:xfrm>
              <a:off x="4560170" y="580907"/>
              <a:ext cx="845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LCMV</a:t>
              </a:r>
            </a:p>
            <a:p>
              <a:pPr algn="ctr"/>
              <a:r>
                <a:rPr lang="en-US" sz="1200" dirty="0"/>
                <a:t>Armstrong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51092B-D2C3-E643-B637-69BEC5BC1967}"/>
                </a:ext>
              </a:extLst>
            </p:cNvPr>
            <p:cNvSpPr txBox="1"/>
            <p:nvPr/>
          </p:nvSpPr>
          <p:spPr>
            <a:xfrm>
              <a:off x="5691467" y="762244"/>
              <a:ext cx="441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Sort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057D9A-3F12-E940-8838-7BE24016043A}"/>
                </a:ext>
              </a:extLst>
            </p:cNvPr>
            <p:cNvSpPr txBox="1"/>
            <p:nvPr/>
          </p:nvSpPr>
          <p:spPr>
            <a:xfrm>
              <a:off x="4245482" y="1378399"/>
              <a:ext cx="3898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F05F8E-F9B4-B546-AD1E-B621EEF4B3E9}"/>
                </a:ext>
              </a:extLst>
            </p:cNvPr>
            <p:cNvSpPr txBox="1"/>
            <p:nvPr/>
          </p:nvSpPr>
          <p:spPr>
            <a:xfrm>
              <a:off x="4811393" y="1378399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020E00-3989-B946-B30B-DCBD0FBEC755}"/>
                </a:ext>
              </a:extLst>
            </p:cNvPr>
            <p:cNvSpPr txBox="1"/>
            <p:nvPr/>
          </p:nvSpPr>
          <p:spPr>
            <a:xfrm>
              <a:off x="5740358" y="1378399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d7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9931BC7-B39E-FC48-8771-475DAFC75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6472" y="900743"/>
              <a:ext cx="304895" cy="0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B45DBC-6245-C042-A13C-AF404A822CC9}"/>
                </a:ext>
              </a:extLst>
            </p:cNvPr>
            <p:cNvSpPr txBox="1"/>
            <p:nvPr/>
          </p:nvSpPr>
          <p:spPr>
            <a:xfrm>
              <a:off x="6419532" y="762243"/>
              <a:ext cx="770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ATAC-</a:t>
              </a:r>
              <a:r>
                <a:rPr lang="en-US" sz="1200" dirty="0" err="1"/>
                <a:t>Seq</a:t>
              </a:r>
              <a:endParaRPr lang="en-US" sz="12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EB0AEAC-73AD-AF41-A32D-AE1C7EE4E474}"/>
              </a:ext>
            </a:extLst>
          </p:cNvPr>
          <p:cNvGrpSpPr>
            <a:grpSpLocks noChangeAspect="1"/>
          </p:cNvGrpSpPr>
          <p:nvPr/>
        </p:nvGrpSpPr>
        <p:grpSpPr>
          <a:xfrm>
            <a:off x="678644" y="3821104"/>
            <a:ext cx="6763964" cy="1808762"/>
            <a:chOff x="-82275" y="3781237"/>
            <a:chExt cx="8255942" cy="2207733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740B816-451D-0A40-BDC3-4DCD336608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39706" r="37317" b="6420"/>
            <a:stretch/>
          </p:blipFill>
          <p:spPr>
            <a:xfrm>
              <a:off x="6613967" y="4004243"/>
              <a:ext cx="1407356" cy="1807885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72CCFCD-D1A3-2C4C-9B13-58F61808CE68}"/>
                </a:ext>
              </a:extLst>
            </p:cNvPr>
            <p:cNvGrpSpPr/>
            <p:nvPr/>
          </p:nvGrpSpPr>
          <p:grpSpPr>
            <a:xfrm>
              <a:off x="-82275" y="3781237"/>
              <a:ext cx="6456921" cy="2207733"/>
              <a:chOff x="-1177633" y="296708"/>
              <a:chExt cx="6456921" cy="2207733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8857EAF8-08FD-614E-8D09-4FCF72962C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18305" y="296708"/>
                <a:ext cx="4360983" cy="2207733"/>
                <a:chOff x="70339" y="196792"/>
                <a:chExt cx="4747845" cy="2403582"/>
              </a:xfrm>
            </p:grpSpPr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4AD0EF62-5A32-FD43-B038-2C8BBFFAB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8242" b="9387"/>
                <a:stretch/>
              </p:blipFill>
              <p:spPr>
                <a:xfrm>
                  <a:off x="70339" y="551285"/>
                  <a:ext cx="4747845" cy="1558267"/>
                </a:xfrm>
                <a:prstGeom prst="rect">
                  <a:avLst/>
                </a:prstGeom>
              </p:spPr>
            </p:pic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B9D019E-FD03-0D41-92B8-E4F0324ABAD0}"/>
                    </a:ext>
                  </a:extLst>
                </p:cNvPr>
                <p:cNvSpPr txBox="1"/>
                <p:nvPr/>
              </p:nvSpPr>
              <p:spPr>
                <a:xfrm>
                  <a:off x="3094892" y="2273182"/>
                  <a:ext cx="665036" cy="3271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i="1" dirty="0"/>
                    <a:t>Tbx21</a:t>
                  </a: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AB3F2AF-5A50-7847-9BE4-EBEF282B85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1405" y="548325"/>
                  <a:ext cx="68802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7C75308-23AA-4D4C-B077-1A146A4AA60A}"/>
                    </a:ext>
                  </a:extLst>
                </p:cNvPr>
                <p:cNvSpPr txBox="1"/>
                <p:nvPr/>
              </p:nvSpPr>
              <p:spPr>
                <a:xfrm>
                  <a:off x="2061977" y="196792"/>
                  <a:ext cx="586219" cy="3271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10kb</a:t>
                  </a:r>
                </a:p>
              </p:txBody>
            </p:sp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B7DA383E-825B-D249-B1AB-ACDCB7F26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8861" t="90757" r="35043" b="377"/>
                <a:stretch/>
              </p:blipFill>
              <p:spPr>
                <a:xfrm>
                  <a:off x="1915370" y="2384778"/>
                  <a:ext cx="1239039" cy="167730"/>
                </a:xfrm>
                <a:prstGeom prst="rect">
                  <a:avLst/>
                </a:prstGeom>
              </p:spPr>
            </p:pic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E232F275-1559-1F41-B7E2-7A16595D7776}"/>
                    </a:ext>
                  </a:extLst>
                </p:cNvPr>
                <p:cNvGrpSpPr/>
                <p:nvPr/>
              </p:nvGrpSpPr>
              <p:grpSpPr>
                <a:xfrm>
                  <a:off x="2946060" y="2331838"/>
                  <a:ext cx="169167" cy="128271"/>
                  <a:chOff x="2126705" y="1369508"/>
                  <a:chExt cx="244352" cy="185280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26F970CE-7DE2-A84B-BB8A-4188A8E1C0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26705" y="1369508"/>
                    <a:ext cx="24435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15BB3D2E-FC00-1145-A316-27DC65A5D65A}"/>
                      </a:ext>
                    </a:extLst>
                  </p:cNvPr>
                  <p:cNvCxnSpPr/>
                  <p:nvPr/>
                </p:nvCxnSpPr>
                <p:spPr>
                  <a:xfrm>
                    <a:off x="2366919" y="1371908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DC0CF2F8-40FA-C94B-B58B-8605E800E625}"/>
                    </a:ext>
                  </a:extLst>
                </p:cNvPr>
                <p:cNvSpPr/>
                <p:nvPr/>
              </p:nvSpPr>
              <p:spPr>
                <a:xfrm>
                  <a:off x="3628679" y="527022"/>
                  <a:ext cx="191241" cy="1688037"/>
                </a:xfrm>
                <a:prstGeom prst="rect">
                  <a:avLst/>
                </a:prstGeom>
                <a:solidFill>
                  <a:srgbClr val="FFFF00">
                    <a:alpha val="3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2485F7A2-D565-504F-851C-9BBB519C3328}"/>
                    </a:ext>
                  </a:extLst>
                </p:cNvPr>
                <p:cNvSpPr/>
                <p:nvPr/>
              </p:nvSpPr>
              <p:spPr>
                <a:xfrm>
                  <a:off x="3263460" y="527022"/>
                  <a:ext cx="104669" cy="1688037"/>
                </a:xfrm>
                <a:prstGeom prst="rect">
                  <a:avLst/>
                </a:prstGeom>
                <a:solidFill>
                  <a:srgbClr val="FFFF00">
                    <a:alpha val="3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ACBC92A6-CD9B-0441-B089-EB1DBD17C298}"/>
                    </a:ext>
                  </a:extLst>
                </p:cNvPr>
                <p:cNvSpPr/>
                <p:nvPr/>
              </p:nvSpPr>
              <p:spPr>
                <a:xfrm>
                  <a:off x="4377152" y="527022"/>
                  <a:ext cx="77617" cy="1688037"/>
                </a:xfrm>
                <a:prstGeom prst="rect">
                  <a:avLst/>
                </a:prstGeom>
                <a:solidFill>
                  <a:srgbClr val="FFFF00">
                    <a:alpha val="3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A0165B8-9722-5940-B61C-AFB4B1B68EAD}"/>
                    </a:ext>
                  </a:extLst>
                </p:cNvPr>
                <p:cNvSpPr/>
                <p:nvPr/>
              </p:nvSpPr>
              <p:spPr>
                <a:xfrm>
                  <a:off x="4115336" y="527022"/>
                  <a:ext cx="128418" cy="1688037"/>
                </a:xfrm>
                <a:prstGeom prst="rect">
                  <a:avLst/>
                </a:prstGeom>
                <a:solidFill>
                  <a:srgbClr val="FFFF00">
                    <a:alpha val="3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9141DEE-6143-E042-AC04-5F0D272689D5}"/>
                    </a:ext>
                  </a:extLst>
                </p:cNvPr>
                <p:cNvSpPr/>
                <p:nvPr/>
              </p:nvSpPr>
              <p:spPr>
                <a:xfrm>
                  <a:off x="3087615" y="2145846"/>
                  <a:ext cx="45719" cy="131297"/>
                </a:xfrm>
                <a:prstGeom prst="rect">
                  <a:avLst/>
                </a:prstGeom>
                <a:solidFill>
                  <a:srgbClr val="0432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7257971D-335D-3345-B3B1-DB3ED834F018}"/>
                    </a:ext>
                  </a:extLst>
                </p:cNvPr>
                <p:cNvSpPr/>
                <p:nvPr/>
              </p:nvSpPr>
              <p:spPr>
                <a:xfrm>
                  <a:off x="3898249" y="2145846"/>
                  <a:ext cx="45719" cy="131297"/>
                </a:xfrm>
                <a:prstGeom prst="rect">
                  <a:avLst/>
                </a:prstGeom>
                <a:solidFill>
                  <a:srgbClr val="0432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726CCD9-B270-A741-B55F-BCF0C4419A83}"/>
                  </a:ext>
                </a:extLst>
              </p:cNvPr>
              <p:cNvSpPr txBox="1"/>
              <p:nvPr/>
            </p:nvSpPr>
            <p:spPr>
              <a:xfrm>
                <a:off x="-1177633" y="2079314"/>
                <a:ext cx="2142857" cy="300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BCL6 binding in human GC </a:t>
                </a:r>
                <a:r>
                  <a:rPr lang="en-US" sz="1000" dirty="0" err="1"/>
                  <a:t>Tfh</a:t>
                </a:r>
                <a:endParaRPr lang="en-US" sz="10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4D0D11E-FCC7-814E-96CE-B3605C8670E0}"/>
                  </a:ext>
                </a:extLst>
              </p:cNvPr>
              <p:cNvSpPr txBox="1"/>
              <p:nvPr/>
            </p:nvSpPr>
            <p:spPr>
              <a:xfrm>
                <a:off x="266410" y="672122"/>
                <a:ext cx="681285" cy="300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rgbClr val="B31700"/>
                    </a:solidFill>
                  </a:rPr>
                  <a:t>WT </a:t>
                </a:r>
                <a:r>
                  <a:rPr lang="en-US" sz="1000" dirty="0" err="1">
                    <a:solidFill>
                      <a:srgbClr val="B31700"/>
                    </a:solidFill>
                  </a:rPr>
                  <a:t>Tfh</a:t>
                </a:r>
                <a:endParaRPr lang="en-US" sz="1000" dirty="0">
                  <a:solidFill>
                    <a:srgbClr val="B31700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B8C69AC-71F9-9E47-B318-6B0FBD0C6DF2}"/>
                  </a:ext>
                </a:extLst>
              </p:cNvPr>
              <p:cNvSpPr txBox="1"/>
              <p:nvPr/>
            </p:nvSpPr>
            <p:spPr>
              <a:xfrm>
                <a:off x="-44687" y="878385"/>
                <a:ext cx="992382" cy="300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rgbClr val="03B300"/>
                    </a:solidFill>
                  </a:rPr>
                  <a:t>Prdm1</a:t>
                </a:r>
                <a:r>
                  <a:rPr lang="en-US" sz="1000" baseline="30000" dirty="0">
                    <a:solidFill>
                      <a:srgbClr val="03B300"/>
                    </a:solidFill>
                  </a:rPr>
                  <a:t>f/f</a:t>
                </a:r>
                <a:r>
                  <a:rPr lang="en-US" sz="1000" dirty="0">
                    <a:solidFill>
                      <a:srgbClr val="03B300"/>
                    </a:solidFill>
                  </a:rPr>
                  <a:t> </a:t>
                </a:r>
                <a:r>
                  <a:rPr lang="en-US" sz="1000" dirty="0" err="1">
                    <a:solidFill>
                      <a:srgbClr val="03B300"/>
                    </a:solidFill>
                  </a:rPr>
                  <a:t>Tfh</a:t>
                </a:r>
                <a:endParaRPr lang="en-US" sz="1000" dirty="0">
                  <a:solidFill>
                    <a:srgbClr val="03B30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E7FC9AF-6650-2846-BA89-DA32FB4CF1FB}"/>
                  </a:ext>
                </a:extLst>
              </p:cNvPr>
              <p:cNvSpPr txBox="1"/>
              <p:nvPr/>
            </p:nvSpPr>
            <p:spPr>
              <a:xfrm>
                <a:off x="233147" y="1084646"/>
                <a:ext cx="714548" cy="300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rgbClr val="B52AB4"/>
                    </a:solidFill>
                  </a:rPr>
                  <a:t>WT Th1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FA21BF6-F341-534C-B3FD-64F796EAFC63}"/>
                  </a:ext>
                </a:extLst>
              </p:cNvPr>
              <p:cNvSpPr txBox="1"/>
              <p:nvPr/>
            </p:nvSpPr>
            <p:spPr>
              <a:xfrm>
                <a:off x="76623" y="1290908"/>
                <a:ext cx="871073" cy="300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rgbClr val="1533FF"/>
                    </a:solidFill>
                  </a:rPr>
                  <a:t>Bcl6</a:t>
                </a:r>
                <a:r>
                  <a:rPr lang="en-US" sz="1000" baseline="30000" dirty="0">
                    <a:solidFill>
                      <a:srgbClr val="1533FF"/>
                    </a:solidFill>
                  </a:rPr>
                  <a:t>f/f</a:t>
                </a:r>
                <a:r>
                  <a:rPr lang="en-US" sz="1000" dirty="0">
                    <a:solidFill>
                      <a:srgbClr val="1533FF"/>
                    </a:solidFill>
                  </a:rPr>
                  <a:t> Th1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3F013E9-A1B2-DC4E-B2A2-1441A9EEAFA1}"/>
                  </a:ext>
                </a:extLst>
              </p:cNvPr>
              <p:cNvSpPr txBox="1"/>
              <p:nvPr/>
            </p:nvSpPr>
            <p:spPr>
              <a:xfrm>
                <a:off x="-449701" y="1497170"/>
                <a:ext cx="1397396" cy="300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rgbClr val="FF2600"/>
                    </a:solidFill>
                  </a:rPr>
                  <a:t>Bcl6</a:t>
                </a:r>
                <a:r>
                  <a:rPr lang="en-US" sz="1000" baseline="30000" dirty="0">
                    <a:solidFill>
                      <a:srgbClr val="FF2600"/>
                    </a:solidFill>
                  </a:rPr>
                  <a:t>f/f</a:t>
                </a:r>
                <a:r>
                  <a:rPr lang="en-US" sz="1000" dirty="0">
                    <a:solidFill>
                      <a:srgbClr val="FF2600"/>
                    </a:solidFill>
                  </a:rPr>
                  <a:t>Prdm1</a:t>
                </a:r>
                <a:r>
                  <a:rPr lang="en-US" sz="1000" baseline="30000" dirty="0">
                    <a:solidFill>
                      <a:srgbClr val="FF2600"/>
                    </a:solidFill>
                  </a:rPr>
                  <a:t>f/f</a:t>
                </a:r>
                <a:r>
                  <a:rPr lang="en-US" sz="1000" dirty="0">
                    <a:solidFill>
                      <a:srgbClr val="FF2600"/>
                    </a:solidFill>
                  </a:rPr>
                  <a:t> Th1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2292A98-A287-C849-9FD5-DDDC32E72565}"/>
                  </a:ext>
                </a:extLst>
              </p:cNvPr>
              <p:cNvSpPr txBox="1"/>
              <p:nvPr/>
            </p:nvSpPr>
            <p:spPr>
              <a:xfrm>
                <a:off x="-416440" y="1703433"/>
                <a:ext cx="1364135" cy="300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rgbClr val="07F903"/>
                    </a:solidFill>
                  </a:rPr>
                  <a:t>Bcl6</a:t>
                </a:r>
                <a:r>
                  <a:rPr lang="en-US" sz="1000" baseline="30000" dirty="0">
                    <a:solidFill>
                      <a:srgbClr val="07F903"/>
                    </a:solidFill>
                  </a:rPr>
                  <a:t>f/f</a:t>
                </a:r>
                <a:r>
                  <a:rPr lang="en-US" sz="1000" dirty="0">
                    <a:solidFill>
                      <a:srgbClr val="07F903"/>
                    </a:solidFill>
                  </a:rPr>
                  <a:t>Prdm1</a:t>
                </a:r>
                <a:r>
                  <a:rPr lang="en-US" sz="1000" baseline="30000" dirty="0">
                    <a:solidFill>
                      <a:srgbClr val="07F903"/>
                    </a:solidFill>
                  </a:rPr>
                  <a:t>f/f</a:t>
                </a:r>
                <a:r>
                  <a:rPr lang="en-US" sz="1000" dirty="0">
                    <a:solidFill>
                      <a:srgbClr val="07F903"/>
                    </a:solidFill>
                  </a:rPr>
                  <a:t> </a:t>
                </a:r>
                <a:r>
                  <a:rPr lang="en-US" sz="1000" dirty="0" err="1">
                    <a:solidFill>
                      <a:srgbClr val="07F903"/>
                    </a:solidFill>
                  </a:rPr>
                  <a:t>Tfh</a:t>
                </a:r>
                <a:endParaRPr lang="en-US" sz="1000" dirty="0">
                  <a:solidFill>
                    <a:srgbClr val="07F903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81F8E97-9DCC-8B4E-87E4-16E989F0C27E}"/>
                  </a:ext>
                </a:extLst>
              </p:cNvPr>
              <p:cNvSpPr txBox="1"/>
              <p:nvPr/>
            </p:nvSpPr>
            <p:spPr>
              <a:xfrm>
                <a:off x="362284" y="1909694"/>
                <a:ext cx="585411" cy="300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rgbClr val="0A20B5"/>
                    </a:solidFill>
                  </a:rPr>
                  <a:t>Naive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3BD31CF-ACDD-DB4F-83F6-1784A5890A02}"/>
                </a:ext>
              </a:extLst>
            </p:cNvPr>
            <p:cNvSpPr txBox="1"/>
            <p:nvPr/>
          </p:nvSpPr>
          <p:spPr>
            <a:xfrm>
              <a:off x="6842795" y="3787095"/>
              <a:ext cx="1330872" cy="300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Tbx21 expression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8711BF0-7A68-1D4F-9FDF-8B21A0B261AF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ATAC-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20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0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Deficient CD4 T Cells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0B12AA1-9CB2-7D40-B1D5-1B401F238AF9}"/>
              </a:ext>
            </a:extLst>
          </p:cNvPr>
          <p:cNvGrpSpPr/>
          <p:nvPr/>
        </p:nvGrpSpPr>
        <p:grpSpPr>
          <a:xfrm>
            <a:off x="1415743" y="2150160"/>
            <a:ext cx="6415561" cy="1575174"/>
            <a:chOff x="1241401" y="2621790"/>
            <a:chExt cx="6415561" cy="1575174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F1FBF-EF75-2F40-8BFD-C230EEFE3450}"/>
                </a:ext>
              </a:extLst>
            </p:cNvPr>
            <p:cNvSpPr txBox="1"/>
            <p:nvPr/>
          </p:nvSpPr>
          <p:spPr>
            <a:xfrm>
              <a:off x="1444155" y="3950743"/>
              <a:ext cx="575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CXCR5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0448DDE-E1BE-D34B-9BF8-5CDAF59B0DEC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>
              <a:off x="2019300" y="4073854"/>
              <a:ext cx="38881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600832D-73FD-0F42-ABF7-99A20D1E8A3B}"/>
                </a:ext>
              </a:extLst>
            </p:cNvPr>
            <p:cNvSpPr txBox="1"/>
            <p:nvPr/>
          </p:nvSpPr>
          <p:spPr>
            <a:xfrm>
              <a:off x="1917486" y="2629876"/>
              <a:ext cx="360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WT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B1DD6CA-6AD8-CB4D-9EDF-DF56BCF5EE7F}"/>
                </a:ext>
              </a:extLst>
            </p:cNvPr>
            <p:cNvSpPr txBox="1"/>
            <p:nvPr/>
          </p:nvSpPr>
          <p:spPr>
            <a:xfrm>
              <a:off x="2970561" y="2646923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Bcl6</a:t>
              </a:r>
              <a:r>
                <a:rPr lang="en-US" sz="1000" baseline="30000" dirty="0"/>
                <a:t>f/f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8111C88-4F76-4E41-A361-23B41B478EEC}"/>
                </a:ext>
              </a:extLst>
            </p:cNvPr>
            <p:cNvSpPr txBox="1"/>
            <p:nvPr/>
          </p:nvSpPr>
          <p:spPr>
            <a:xfrm>
              <a:off x="5029192" y="2629876"/>
              <a:ext cx="9492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Bcl6</a:t>
              </a:r>
              <a:r>
                <a:rPr lang="en-US" sz="1000" baseline="30000" dirty="0"/>
                <a:t>f/f</a:t>
              </a:r>
              <a:r>
                <a:rPr lang="en-US" sz="1000" dirty="0"/>
                <a:t> Prdm1</a:t>
              </a:r>
              <a:r>
                <a:rPr lang="en-US" sz="1000" baseline="30000" dirty="0"/>
                <a:t>f/f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D3CD4B9-3C92-4B46-99DE-C118A4C4BEA1}"/>
                </a:ext>
              </a:extLst>
            </p:cNvPr>
            <p:cNvSpPr txBox="1"/>
            <p:nvPr/>
          </p:nvSpPr>
          <p:spPr>
            <a:xfrm>
              <a:off x="4031113" y="2656991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Prdm1</a:t>
              </a:r>
              <a:r>
                <a:rPr lang="en-US" sz="1000" baseline="30000" dirty="0"/>
                <a:t>f/f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215355A-DD08-2840-804E-17AB1398BA07}"/>
                </a:ext>
              </a:extLst>
            </p:cNvPr>
            <p:cNvSpPr txBox="1"/>
            <p:nvPr/>
          </p:nvSpPr>
          <p:spPr>
            <a:xfrm rot="16200000">
              <a:off x="1123901" y="3218401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SLAM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AD124E5-39A4-D240-AC71-61722EC83522}"/>
                </a:ext>
              </a:extLst>
            </p:cNvPr>
            <p:cNvSpPr txBox="1"/>
            <p:nvPr/>
          </p:nvSpPr>
          <p:spPr>
            <a:xfrm>
              <a:off x="6650434" y="3932682"/>
              <a:ext cx="100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CD62L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6A77386-B9A4-3248-8BF5-89A417F3F356}"/>
                </a:ext>
              </a:extLst>
            </p:cNvPr>
            <p:cNvSpPr txBox="1"/>
            <p:nvPr/>
          </p:nvSpPr>
          <p:spPr>
            <a:xfrm rot="16200000">
              <a:off x="6148461" y="3214110"/>
              <a:ext cx="6943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CD44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E2267A5-3F16-9B49-B46A-59E3F52D6534}"/>
                </a:ext>
              </a:extLst>
            </p:cNvPr>
            <p:cNvSpPr txBox="1"/>
            <p:nvPr/>
          </p:nvSpPr>
          <p:spPr>
            <a:xfrm>
              <a:off x="6687242" y="2621790"/>
              <a:ext cx="9557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Naïve SMARTA</a:t>
              </a:r>
              <a:endParaRPr lang="en-US" sz="1000" baseline="30000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C9E330FB-B24F-4345-AB0F-E698FADBA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97" b="4966"/>
            <a:stretch/>
          </p:blipFill>
          <p:spPr>
            <a:xfrm>
              <a:off x="1444155" y="2877239"/>
              <a:ext cx="1057590" cy="1046215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C3C0A6D6-9C6F-8944-A6D1-B4C10EBE8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511" b="5670"/>
            <a:stretch/>
          </p:blipFill>
          <p:spPr>
            <a:xfrm>
              <a:off x="2608013" y="2877239"/>
              <a:ext cx="1054090" cy="103847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BCCF7830-0142-0746-9DA6-1A383A4F5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511" b="5670"/>
            <a:stretch/>
          </p:blipFill>
          <p:spPr>
            <a:xfrm>
              <a:off x="3768371" y="2877239"/>
              <a:ext cx="1054092" cy="103847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031796F5-DFA8-724F-A4B1-F9677AD4B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511" b="6343"/>
            <a:stretch/>
          </p:blipFill>
          <p:spPr>
            <a:xfrm>
              <a:off x="4928730" y="2877239"/>
              <a:ext cx="1054091" cy="1031065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E2D7D50-369C-BD42-8618-7230C08E3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754" b="4966"/>
            <a:stretch/>
          </p:blipFill>
          <p:spPr>
            <a:xfrm>
              <a:off x="6605587" y="2877239"/>
              <a:ext cx="1051375" cy="1046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892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53E89-F02B-6D43-846D-8078FDCA5D3D}"/>
              </a:ext>
            </a:extLst>
          </p:cNvPr>
          <p:cNvGrpSpPr>
            <a:grpSpLocks noChangeAspect="1"/>
          </p:cNvGrpSpPr>
          <p:nvPr/>
        </p:nvGrpSpPr>
        <p:grpSpPr>
          <a:xfrm>
            <a:off x="261973" y="647476"/>
            <a:ext cx="2608469" cy="1567007"/>
            <a:chOff x="50808" y="694658"/>
            <a:chExt cx="3498649" cy="210177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E57828E-5A06-4A44-A0DE-666D365009A5}"/>
                </a:ext>
              </a:extLst>
            </p:cNvPr>
            <p:cNvGrpSpPr/>
            <p:nvPr/>
          </p:nvGrpSpPr>
          <p:grpSpPr>
            <a:xfrm>
              <a:off x="146120" y="806380"/>
              <a:ext cx="3291818" cy="1848431"/>
              <a:chOff x="849368" y="658161"/>
              <a:chExt cx="3291818" cy="1848431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90622-CECC-0E42-B923-287FE29B4C68}"/>
                  </a:ext>
                </a:extLst>
              </p:cNvPr>
              <p:cNvSpPr txBox="1"/>
              <p:nvPr/>
            </p:nvSpPr>
            <p:spPr>
              <a:xfrm>
                <a:off x="956779" y="658161"/>
                <a:ext cx="514292" cy="30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/>
                  <a:t>Bcl6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D8B3A45-135D-E442-AE7B-A8AB868A6224}"/>
                  </a:ext>
                </a:extLst>
              </p:cNvPr>
              <p:cNvSpPr txBox="1"/>
              <p:nvPr/>
            </p:nvSpPr>
            <p:spPr>
              <a:xfrm>
                <a:off x="1735635" y="883888"/>
                <a:ext cx="1008805" cy="30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 dirty="0"/>
                  <a:t>Bcl6-i genes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B8DE979-B41B-3B44-974D-FAA76D09873B}"/>
                  </a:ext>
                </a:extLst>
              </p:cNvPr>
              <p:cNvCxnSpPr/>
              <p:nvPr/>
            </p:nvCxnSpPr>
            <p:spPr>
              <a:xfrm>
                <a:off x="849368" y="1257916"/>
                <a:ext cx="738241" cy="1"/>
              </a:xfrm>
              <a:prstGeom prst="line">
                <a:avLst/>
              </a:prstGeom>
              <a:ln>
                <a:solidFill>
                  <a:srgbClr val="0432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D4068C5-AF04-3040-8A43-4A928CF673BA}"/>
                  </a:ext>
                </a:extLst>
              </p:cNvPr>
              <p:cNvCxnSpPr/>
              <p:nvPr/>
            </p:nvCxnSpPr>
            <p:spPr>
              <a:xfrm flipV="1">
                <a:off x="1389694" y="1068499"/>
                <a:ext cx="274320" cy="0"/>
              </a:xfrm>
              <a:prstGeom prst="line">
                <a:avLst/>
              </a:prstGeom>
              <a:ln>
                <a:solidFill>
                  <a:srgbClr val="0432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0CDCAD6-288F-9D48-9F29-79F97C092F0B}"/>
                  </a:ext>
                </a:extLst>
              </p:cNvPr>
              <p:cNvCxnSpPr/>
              <p:nvPr/>
            </p:nvCxnSpPr>
            <p:spPr>
              <a:xfrm>
                <a:off x="1389694" y="1075037"/>
                <a:ext cx="0" cy="182880"/>
              </a:xfrm>
              <a:prstGeom prst="line">
                <a:avLst/>
              </a:prstGeom>
              <a:ln>
                <a:solidFill>
                  <a:srgbClr val="0432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9071A3F-28C8-174C-B22E-A5E0E4CCE38A}"/>
                  </a:ext>
                </a:extLst>
              </p:cNvPr>
              <p:cNvCxnSpPr/>
              <p:nvPr/>
            </p:nvCxnSpPr>
            <p:spPr>
              <a:xfrm>
                <a:off x="1087898" y="1195755"/>
                <a:ext cx="18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B4F54CA-A898-A84D-8716-6799E7C6B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338" y="905764"/>
                <a:ext cx="0" cy="289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04CE43D-D637-8D4A-9B82-59DB021527AC}"/>
                  </a:ext>
                </a:extLst>
              </p:cNvPr>
              <p:cNvSpPr/>
              <p:nvPr/>
            </p:nvSpPr>
            <p:spPr>
              <a:xfrm>
                <a:off x="1680692" y="922236"/>
                <a:ext cx="1091067" cy="534470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86C70A-7864-FF41-ACE0-A1CCFE975E62}"/>
                  </a:ext>
                </a:extLst>
              </p:cNvPr>
              <p:cNvSpPr txBox="1"/>
              <p:nvPr/>
            </p:nvSpPr>
            <p:spPr>
              <a:xfrm>
                <a:off x="1881839" y="674633"/>
                <a:ext cx="716398" cy="30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Group I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24FE0B2-9A15-764B-8623-0B0DD50A6B29}"/>
                  </a:ext>
                </a:extLst>
              </p:cNvPr>
              <p:cNvCxnSpPr/>
              <p:nvPr/>
            </p:nvCxnSpPr>
            <p:spPr>
              <a:xfrm>
                <a:off x="1930914" y="1932355"/>
                <a:ext cx="182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1F35A37-0A6F-4C42-85E6-35D59C724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2354" y="1385189"/>
                <a:ext cx="0" cy="5471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6617588-02C6-EF45-B55A-A3E2012F7222}"/>
                  </a:ext>
                </a:extLst>
              </p:cNvPr>
              <p:cNvSpPr txBox="1"/>
              <p:nvPr/>
            </p:nvSpPr>
            <p:spPr>
              <a:xfrm>
                <a:off x="1811601" y="1156137"/>
                <a:ext cx="454091" cy="30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TFs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1195C9-F8F5-E844-B8FF-C3A440C87690}"/>
                  </a:ext>
                </a:extLst>
              </p:cNvPr>
              <p:cNvSpPr txBox="1"/>
              <p:nvPr/>
            </p:nvSpPr>
            <p:spPr>
              <a:xfrm>
                <a:off x="2282304" y="1150446"/>
                <a:ext cx="454091" cy="30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TFs</a:t>
                </a: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3DCE576-25FC-EA41-8151-381AD7005A0A}"/>
                  </a:ext>
                </a:extLst>
              </p:cNvPr>
              <p:cNvCxnSpPr/>
              <p:nvPr/>
            </p:nvCxnSpPr>
            <p:spPr>
              <a:xfrm flipV="1">
                <a:off x="2672085" y="1297036"/>
                <a:ext cx="274320" cy="0"/>
              </a:xfrm>
              <a:prstGeom prst="line">
                <a:avLst/>
              </a:prstGeom>
              <a:ln>
                <a:solidFill>
                  <a:srgbClr val="01B5EE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12DB705-D48C-2F45-8FAF-DED037F5D3AF}"/>
                  </a:ext>
                </a:extLst>
              </p:cNvPr>
              <p:cNvCxnSpPr/>
              <p:nvPr/>
            </p:nvCxnSpPr>
            <p:spPr>
              <a:xfrm>
                <a:off x="1865123" y="1988900"/>
                <a:ext cx="906636" cy="2302"/>
              </a:xfrm>
              <a:prstGeom prst="line">
                <a:avLst/>
              </a:prstGeom>
              <a:ln>
                <a:solidFill>
                  <a:srgbClr val="FF9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20879E0-A241-8240-ABE7-88DAB63C7277}"/>
                  </a:ext>
                </a:extLst>
              </p:cNvPr>
              <p:cNvCxnSpPr/>
              <p:nvPr/>
            </p:nvCxnSpPr>
            <p:spPr>
              <a:xfrm>
                <a:off x="2405449" y="1799483"/>
                <a:ext cx="584921" cy="4237"/>
              </a:xfrm>
              <a:prstGeom prst="line">
                <a:avLst/>
              </a:prstGeom>
              <a:ln>
                <a:solidFill>
                  <a:srgbClr val="FF93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F2763F4-D4C7-F743-BECE-4FAB871DA539}"/>
                  </a:ext>
                </a:extLst>
              </p:cNvPr>
              <p:cNvCxnSpPr/>
              <p:nvPr/>
            </p:nvCxnSpPr>
            <p:spPr>
              <a:xfrm>
                <a:off x="2405449" y="1806021"/>
                <a:ext cx="0" cy="182880"/>
              </a:xfrm>
              <a:prstGeom prst="line">
                <a:avLst/>
              </a:prstGeom>
              <a:ln>
                <a:solidFill>
                  <a:srgbClr val="FF9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CC355E-D765-1348-9736-0102251C8223}"/>
                  </a:ext>
                </a:extLst>
              </p:cNvPr>
              <p:cNvSpPr txBox="1"/>
              <p:nvPr/>
            </p:nvSpPr>
            <p:spPr>
              <a:xfrm>
                <a:off x="2182556" y="1526722"/>
                <a:ext cx="907751" cy="30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rgbClr val="FF9300"/>
                    </a:solidFill>
                  </a:rPr>
                  <a:t>Tfh</a:t>
                </a:r>
                <a:r>
                  <a:rPr lang="en-US" sz="900" baseline="30000" dirty="0">
                    <a:solidFill>
                      <a:srgbClr val="FF9300"/>
                    </a:solidFill>
                  </a:rPr>
                  <a:t>+</a:t>
                </a:r>
                <a:r>
                  <a:rPr lang="en-US" sz="900" dirty="0">
                    <a:solidFill>
                      <a:srgbClr val="FF9300"/>
                    </a:solidFill>
                  </a:rPr>
                  <a:t> genes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1E28C0C-46E5-CA48-9711-F58F9FED843D}"/>
                  </a:ext>
                </a:extLst>
              </p:cNvPr>
              <p:cNvSpPr txBox="1"/>
              <p:nvPr/>
            </p:nvSpPr>
            <p:spPr>
              <a:xfrm>
                <a:off x="3084018" y="1667519"/>
                <a:ext cx="1047506" cy="30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 dirty="0"/>
                  <a:t>Bcl6-ii genes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B89C165-F576-A941-9820-DC2CEF2C6748}"/>
                  </a:ext>
                </a:extLst>
              </p:cNvPr>
              <p:cNvSpPr/>
              <p:nvPr/>
            </p:nvSpPr>
            <p:spPr>
              <a:xfrm>
                <a:off x="3049262" y="1652468"/>
                <a:ext cx="1091067" cy="534470"/>
              </a:xfrm>
              <a:prstGeom prst="rect">
                <a:avLst/>
              </a:prstGeom>
              <a:noFill/>
              <a:ln>
                <a:solidFill>
                  <a:srgbClr val="FF93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67641F-032A-A84E-B1D8-C4B02E065A31}"/>
                  </a:ext>
                </a:extLst>
              </p:cNvPr>
              <p:cNvSpPr txBox="1"/>
              <p:nvPr/>
            </p:nvSpPr>
            <p:spPr>
              <a:xfrm>
                <a:off x="3206335" y="1404865"/>
                <a:ext cx="804549" cy="30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/>
                  <a:t>Group IV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627A7F5-21A6-1D46-90BF-43E3D30AA4D4}"/>
                  </a:ext>
                </a:extLst>
              </p:cNvPr>
              <p:cNvSpPr txBox="1"/>
              <p:nvPr/>
            </p:nvSpPr>
            <p:spPr>
              <a:xfrm>
                <a:off x="2865328" y="1152649"/>
                <a:ext cx="937853" cy="30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1B5EE"/>
                    </a:solidFill>
                  </a:rPr>
                  <a:t>Th1</a:t>
                </a:r>
                <a:r>
                  <a:rPr lang="en-US" sz="900" baseline="30000" dirty="0">
                    <a:solidFill>
                      <a:srgbClr val="01B5EE"/>
                    </a:solidFill>
                  </a:rPr>
                  <a:t>+</a:t>
                </a:r>
                <a:r>
                  <a:rPr lang="en-US" sz="900" dirty="0">
                    <a:solidFill>
                      <a:srgbClr val="01B5EE"/>
                    </a:solidFill>
                  </a:rPr>
                  <a:t> genes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5C742C9-9CCF-DD46-843A-D6EFCE6A512C}"/>
                  </a:ext>
                </a:extLst>
              </p:cNvPr>
              <p:cNvSpPr txBox="1"/>
              <p:nvPr/>
            </p:nvSpPr>
            <p:spPr>
              <a:xfrm>
                <a:off x="3128081" y="2196985"/>
                <a:ext cx="1013105" cy="30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/>
                  <a:t>Tfh</a:t>
                </a:r>
                <a:r>
                  <a:rPr lang="en-US" sz="900" dirty="0"/>
                  <a:t> function</a:t>
                </a:r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3AB6D4-F387-E145-AF62-209A779F405F}"/>
                </a:ext>
              </a:extLst>
            </p:cNvPr>
            <p:cNvSpPr/>
            <p:nvPr/>
          </p:nvSpPr>
          <p:spPr>
            <a:xfrm>
              <a:off x="50808" y="694658"/>
              <a:ext cx="3498649" cy="2101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A6D7CFE-EFD0-D140-81F6-22F51BEF6E6D}"/>
              </a:ext>
            </a:extLst>
          </p:cNvPr>
          <p:cNvGrpSpPr/>
          <p:nvPr/>
        </p:nvGrpSpPr>
        <p:grpSpPr>
          <a:xfrm>
            <a:off x="1173641" y="655137"/>
            <a:ext cx="7440194" cy="5039426"/>
            <a:chOff x="1173641" y="655137"/>
            <a:chExt cx="7440194" cy="503942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14CE60B-F724-2946-9E3B-4B57B3819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74" b="11745"/>
            <a:stretch/>
          </p:blipFill>
          <p:spPr>
            <a:xfrm>
              <a:off x="1380426" y="3675071"/>
              <a:ext cx="1445779" cy="138804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EE6F11-0684-7D43-8AC3-0137DA6A6EC3}"/>
                </a:ext>
              </a:extLst>
            </p:cNvPr>
            <p:cNvSpPr txBox="1"/>
            <p:nvPr/>
          </p:nvSpPr>
          <p:spPr>
            <a:xfrm>
              <a:off x="1699123" y="3273390"/>
              <a:ext cx="914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Group I TFs</a:t>
              </a:r>
            </a:p>
            <a:p>
              <a:pPr algn="ctr"/>
              <a:r>
                <a:rPr lang="en-US" sz="1200" dirty="0"/>
                <a:t>(100 genes)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3FF36C-F30E-514F-94BF-7AB578954F48}"/>
                </a:ext>
              </a:extLst>
            </p:cNvPr>
            <p:cNvSpPr txBox="1"/>
            <p:nvPr/>
          </p:nvSpPr>
          <p:spPr>
            <a:xfrm>
              <a:off x="2528682" y="4713968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60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E75771A-0C69-A04A-AE5E-B357FC6C4F25}"/>
                </a:ext>
              </a:extLst>
            </p:cNvPr>
            <p:cNvCxnSpPr>
              <a:cxnSpLocks/>
            </p:cNvCxnSpPr>
            <p:nvPr/>
          </p:nvCxnSpPr>
          <p:spPr>
            <a:xfrm>
              <a:off x="2333458" y="5123436"/>
              <a:ext cx="490206" cy="0"/>
            </a:xfrm>
            <a:prstGeom prst="line">
              <a:avLst/>
            </a:prstGeom>
            <a:ln w="952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6AAAF47-880C-EE43-8518-F7C9623C9B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3171" y="5123436"/>
              <a:ext cx="490206" cy="0"/>
            </a:xfrm>
            <a:prstGeom prst="line">
              <a:avLst/>
            </a:prstGeom>
            <a:ln w="952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7F356F-FD19-4441-9604-A769387DBCF4}"/>
                </a:ext>
              </a:extLst>
            </p:cNvPr>
            <p:cNvSpPr txBox="1"/>
            <p:nvPr/>
          </p:nvSpPr>
          <p:spPr>
            <a:xfrm>
              <a:off x="2036037" y="5110173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00" b="1" dirty="0"/>
                <a:t>Bcl6</a:t>
              </a:r>
              <a:r>
                <a:rPr lang="en-US" sz="700" b="1" baseline="30000" dirty="0"/>
                <a:t>f/f</a:t>
              </a:r>
              <a:r>
                <a:rPr lang="en-US" sz="700" b="1" dirty="0"/>
                <a:t> Prdm1</a:t>
              </a:r>
              <a:r>
                <a:rPr lang="en-US" sz="700" b="1" baseline="30000" dirty="0"/>
                <a:t>f/f</a:t>
              </a:r>
              <a:r>
                <a:rPr lang="en-US" sz="700" b="1" dirty="0"/>
                <a:t> </a:t>
              </a:r>
              <a:r>
                <a:rPr lang="en-US" sz="700" b="1" dirty="0" err="1"/>
                <a:t>Tfh</a:t>
              </a:r>
              <a:endParaRPr lang="en-US" sz="7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A5DB6B-30D1-5044-BE03-F7F64FB085CE}"/>
                </a:ext>
              </a:extLst>
            </p:cNvPr>
            <p:cNvSpPr txBox="1"/>
            <p:nvPr/>
          </p:nvSpPr>
          <p:spPr>
            <a:xfrm>
              <a:off x="1429464" y="5107125"/>
              <a:ext cx="63831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/>
                <a:t>Prdm1</a:t>
              </a:r>
              <a:r>
                <a:rPr lang="en-US" sz="700" b="1" baseline="30000" dirty="0"/>
                <a:t>f/f</a:t>
              </a:r>
              <a:r>
                <a:rPr lang="en-US" sz="700" b="1" dirty="0"/>
                <a:t> </a:t>
              </a:r>
              <a:r>
                <a:rPr lang="en-US" sz="700" b="1" dirty="0" err="1"/>
                <a:t>Tfh</a:t>
              </a:r>
              <a:endParaRPr lang="en-US" sz="7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55FA4A-DE54-5D4A-9178-5E1B8196E4EB}"/>
                </a:ext>
              </a:extLst>
            </p:cNvPr>
            <p:cNvSpPr txBox="1"/>
            <p:nvPr/>
          </p:nvSpPr>
          <p:spPr>
            <a:xfrm rot="16200000">
              <a:off x="1012058" y="4107760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p-value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679A34-B5E5-3146-9A93-53B285EC886E}"/>
                </a:ext>
              </a:extLst>
            </p:cNvPr>
            <p:cNvSpPr txBox="1"/>
            <p:nvPr/>
          </p:nvSpPr>
          <p:spPr>
            <a:xfrm>
              <a:off x="3425432" y="4639830"/>
              <a:ext cx="564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Bcl6-i </a:t>
              </a:r>
            </a:p>
            <a:p>
              <a:pPr algn="ctr"/>
              <a:r>
                <a:rPr lang="en-US" sz="1200" dirty="0"/>
                <a:t>TFs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9BDC595-C05D-A44F-BA00-671BF4B5A769}"/>
                </a:ext>
              </a:extLst>
            </p:cNvPr>
            <p:cNvSpPr/>
            <p:nvPr/>
          </p:nvSpPr>
          <p:spPr>
            <a:xfrm>
              <a:off x="4373021" y="3955427"/>
              <a:ext cx="9144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0EC5D6-84D1-AB46-905F-833FCD6A7F02}"/>
                </a:ext>
              </a:extLst>
            </p:cNvPr>
            <p:cNvSpPr/>
            <p:nvPr/>
          </p:nvSpPr>
          <p:spPr>
            <a:xfrm>
              <a:off x="3808682" y="3955427"/>
              <a:ext cx="9144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79240A-535B-1041-8D0A-BF75617F792D}"/>
                </a:ext>
              </a:extLst>
            </p:cNvPr>
            <p:cNvSpPr txBox="1"/>
            <p:nvPr/>
          </p:nvSpPr>
          <p:spPr>
            <a:xfrm>
              <a:off x="3360708" y="3118240"/>
              <a:ext cx="2437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PageRank for Bcl6-ii genes</a:t>
              </a:r>
            </a:p>
            <a:p>
              <a:pPr algn="ctr"/>
              <a:r>
                <a:rPr lang="en-US" sz="1200" dirty="0"/>
                <a:t>(</a:t>
              </a:r>
              <a:r>
                <a:rPr lang="en-US" sz="1200" b="1" dirty="0"/>
                <a:t>Bcl6</a:t>
              </a:r>
              <a:r>
                <a:rPr lang="en-US" sz="1200" b="1" baseline="30000" dirty="0"/>
                <a:t>f/f</a:t>
              </a:r>
              <a:r>
                <a:rPr lang="en-US" sz="1200" b="1" dirty="0"/>
                <a:t> Prdm1</a:t>
              </a:r>
              <a:r>
                <a:rPr lang="en-US" sz="1200" b="1" baseline="30000" dirty="0"/>
                <a:t>f/f</a:t>
              </a:r>
              <a:r>
                <a:rPr lang="en-US" sz="1200" b="1" dirty="0"/>
                <a:t> </a:t>
              </a:r>
              <a:r>
                <a:rPr lang="en-US" sz="1200" b="1" dirty="0" err="1"/>
                <a:t>Tfh</a:t>
              </a:r>
              <a:r>
                <a:rPr lang="en-US" sz="1200" b="1" dirty="0"/>
                <a:t> </a:t>
              </a:r>
              <a:r>
                <a:rPr lang="en-US" sz="1200" dirty="0"/>
                <a:t>vs </a:t>
              </a:r>
              <a:r>
                <a:rPr lang="en-US" sz="1200" b="1" dirty="0"/>
                <a:t>Prdm1</a:t>
              </a:r>
              <a:r>
                <a:rPr lang="en-US" sz="1200" b="1" baseline="30000" dirty="0"/>
                <a:t>f/f</a:t>
              </a:r>
              <a:r>
                <a:rPr lang="en-US" sz="1200" b="1" dirty="0"/>
                <a:t> </a:t>
              </a:r>
              <a:r>
                <a:rPr lang="en-US" sz="1200" b="1" dirty="0" err="1"/>
                <a:t>Tfh</a:t>
              </a:r>
              <a:r>
                <a:rPr lang="en-US" sz="1200" dirty="0"/>
                <a:t>)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F40985C-DBDA-5140-B7FD-C722C5BAB725}"/>
                </a:ext>
              </a:extLst>
            </p:cNvPr>
            <p:cNvSpPr/>
            <p:nvPr/>
          </p:nvSpPr>
          <p:spPr>
            <a:xfrm>
              <a:off x="4122144" y="3567318"/>
              <a:ext cx="9144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D2D828-0AD8-514C-A987-E0574565D66E}"/>
                </a:ext>
              </a:extLst>
            </p:cNvPr>
            <p:cNvSpPr txBox="1"/>
            <p:nvPr/>
          </p:nvSpPr>
          <p:spPr>
            <a:xfrm>
              <a:off x="5154183" y="4639830"/>
              <a:ext cx="866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Bcl6-target</a:t>
              </a:r>
            </a:p>
            <a:p>
              <a:r>
                <a:rPr lang="en-US" sz="1200" dirty="0"/>
                <a:t>genes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26E6DD4-3EF3-894D-943C-B0F433D3B1EC}"/>
                </a:ext>
              </a:extLst>
            </p:cNvPr>
            <p:cNvCxnSpPr>
              <a:cxnSpLocks/>
            </p:cNvCxnSpPr>
            <p:nvPr/>
          </p:nvCxnSpPr>
          <p:spPr>
            <a:xfrm>
              <a:off x="2949957" y="4870662"/>
              <a:ext cx="477933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4F267B0-90C8-AC4B-B9D1-419406C7C409}"/>
                </a:ext>
              </a:extLst>
            </p:cNvPr>
            <p:cNvSpPr txBox="1"/>
            <p:nvPr/>
          </p:nvSpPr>
          <p:spPr>
            <a:xfrm>
              <a:off x="6595077" y="4639830"/>
              <a:ext cx="2018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Human GC </a:t>
              </a:r>
              <a:r>
                <a:rPr lang="en-US" sz="1200" dirty="0" err="1"/>
                <a:t>Tfh</a:t>
              </a:r>
              <a:r>
                <a:rPr lang="en-US" sz="1200" dirty="0"/>
                <a:t> BCL6 </a:t>
              </a:r>
              <a:r>
                <a:rPr lang="en-US" sz="1200" dirty="0" err="1"/>
                <a:t>ChIP-Seq</a:t>
              </a:r>
              <a:endParaRPr lang="en-US" sz="1200" dirty="0"/>
            </a:p>
            <a:p>
              <a:r>
                <a:rPr lang="en-US" sz="1200" dirty="0"/>
                <a:t>Mouse Bcl6 </a:t>
              </a:r>
              <a:r>
                <a:rPr lang="en-US" sz="1200" dirty="0" err="1"/>
                <a:t>ChIP-Seq</a:t>
              </a:r>
              <a:endParaRPr lang="en-US" sz="1200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72DA925-60EB-3746-970D-B94FC7978E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161" y="4870662"/>
              <a:ext cx="439704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353EB29-216E-F44D-8A5A-CE2F83D6C3FA}"/>
                </a:ext>
              </a:extLst>
            </p:cNvPr>
            <p:cNvGrpSpPr/>
            <p:nvPr/>
          </p:nvGrpSpPr>
          <p:grpSpPr>
            <a:xfrm>
              <a:off x="6698787" y="4044549"/>
              <a:ext cx="1860565" cy="513614"/>
              <a:chOff x="1955593" y="2218069"/>
              <a:chExt cx="1860565" cy="513614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7881D83A-BC15-064C-B486-B61B28C9F7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618" t="32350" r="20956" b="53157"/>
              <a:stretch/>
            </p:blipFill>
            <p:spPr>
              <a:xfrm>
                <a:off x="2086522" y="2369291"/>
                <a:ext cx="1207205" cy="90844"/>
              </a:xfrm>
              <a:prstGeom prst="rect">
                <a:avLst/>
              </a:prstGeom>
            </p:spPr>
          </p:pic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C2DFAAE-33E8-704F-9EC9-EBA41F355A57}"/>
                  </a:ext>
                </a:extLst>
              </p:cNvPr>
              <p:cNvGrpSpPr/>
              <p:nvPr/>
            </p:nvGrpSpPr>
            <p:grpSpPr>
              <a:xfrm>
                <a:off x="2086522" y="2218069"/>
                <a:ext cx="217279" cy="180140"/>
                <a:chOff x="2515181" y="1524308"/>
                <a:chExt cx="223881" cy="182880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53F2361-B0B3-0D45-8C0B-89F1D6AE9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5181" y="1526046"/>
                  <a:ext cx="223881" cy="29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8298E7BE-16C9-8B4C-941A-0AB2F963E242}"/>
                    </a:ext>
                  </a:extLst>
                </p:cNvPr>
                <p:cNvCxnSpPr/>
                <p:nvPr/>
              </p:nvCxnSpPr>
              <p:spPr>
                <a:xfrm>
                  <a:off x="2519319" y="1524308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96CF9F5A-FCF3-0540-972E-0C5348B1AD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366" t="66299" b="1"/>
              <a:stretch/>
            </p:blipFill>
            <p:spPr>
              <a:xfrm>
                <a:off x="1955593" y="2520444"/>
                <a:ext cx="1860565" cy="211239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CE2C1B-54C4-1C4C-8C79-80E1A2BEC21D}"/>
                </a:ext>
              </a:extLst>
            </p:cNvPr>
            <p:cNvSpPr txBox="1"/>
            <p:nvPr/>
          </p:nvSpPr>
          <p:spPr>
            <a:xfrm>
              <a:off x="4168682" y="2593103"/>
              <a:ext cx="790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PageRank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035991-F76E-D747-9049-3DF212B87139}"/>
                </a:ext>
              </a:extLst>
            </p:cNvPr>
            <p:cNvCxnSpPr>
              <a:cxnSpLocks/>
            </p:cNvCxnSpPr>
            <p:nvPr/>
          </p:nvCxnSpPr>
          <p:spPr>
            <a:xfrm>
              <a:off x="4564175" y="2916143"/>
              <a:ext cx="0" cy="22287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7CB272B-0DFA-714D-BD3C-E901A3B7E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9484" y="924572"/>
              <a:ext cx="594885" cy="826229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7022183-F2D1-2F49-B291-C647CF8D9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90" b="9098"/>
            <a:stretch/>
          </p:blipFill>
          <p:spPr>
            <a:xfrm>
              <a:off x="4950928" y="965239"/>
              <a:ext cx="570103" cy="74489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4914340-2D4C-224C-AA71-BF756FBF17FD}"/>
                </a:ext>
              </a:extLst>
            </p:cNvPr>
            <p:cNvSpPr txBox="1"/>
            <p:nvPr/>
          </p:nvSpPr>
          <p:spPr>
            <a:xfrm>
              <a:off x="3308174" y="1761735"/>
              <a:ext cx="1305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TF-targeted genes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F65A2CC-8346-7E43-BED8-2E16A403E12C}"/>
                </a:ext>
              </a:extLst>
            </p:cNvPr>
            <p:cNvSpPr txBox="1"/>
            <p:nvPr/>
          </p:nvSpPr>
          <p:spPr>
            <a:xfrm>
              <a:off x="4728358" y="1761735"/>
              <a:ext cx="1034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TF expression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2C7BD13-CA26-CD40-B47A-EB25C35943A7}"/>
                </a:ext>
              </a:extLst>
            </p:cNvPr>
            <p:cNvGrpSpPr/>
            <p:nvPr/>
          </p:nvGrpSpPr>
          <p:grpSpPr>
            <a:xfrm>
              <a:off x="3925775" y="2078785"/>
              <a:ext cx="1276801" cy="511263"/>
              <a:chOff x="5389390" y="7417553"/>
              <a:chExt cx="954672" cy="511263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CCB3A78-B37A-494F-AE06-89FA475B2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6726" y="7705946"/>
                <a:ext cx="0" cy="2228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EFB3128-A438-EF46-819F-29D7A1157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9390" y="7600529"/>
                <a:ext cx="477336" cy="9685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60B51BD-B778-D44E-8B4D-4BE219E5E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6726" y="7600529"/>
                <a:ext cx="477336" cy="10058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2097DE4-BA6C-9044-AD30-E7C145AB0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7482" y="7417553"/>
                <a:ext cx="0" cy="1828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CF5BF0-AA57-0B40-A9C7-D37022273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4062" y="7417553"/>
                <a:ext cx="0" cy="18288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E2F911E-0F10-234B-A47E-C9084E0646B5}"/>
                </a:ext>
              </a:extLst>
            </p:cNvPr>
            <p:cNvSpPr txBox="1"/>
            <p:nvPr/>
          </p:nvSpPr>
          <p:spPr>
            <a:xfrm>
              <a:off x="3577488" y="655137"/>
              <a:ext cx="68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ATA-</a:t>
              </a:r>
              <a:r>
                <a:rPr lang="en-US" sz="1200" dirty="0" err="1"/>
                <a:t>Seq</a:t>
              </a:r>
              <a:endParaRPr lang="en-US" sz="12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8F7E949-A897-CE4E-BE47-3D6D19AE5826}"/>
                </a:ext>
              </a:extLst>
            </p:cNvPr>
            <p:cNvSpPr txBox="1"/>
            <p:nvPr/>
          </p:nvSpPr>
          <p:spPr>
            <a:xfrm>
              <a:off x="4866075" y="655137"/>
              <a:ext cx="730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RNA-</a:t>
              </a:r>
              <a:r>
                <a:rPr lang="en-US" sz="1200" dirty="0" err="1"/>
                <a:t>Seq</a:t>
              </a:r>
              <a:endParaRPr lang="en-US" sz="120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17F103-7F12-E647-8DA5-F9C6D8E78ABD}"/>
                </a:ext>
              </a:extLst>
            </p:cNvPr>
            <p:cNvSpPr txBox="1"/>
            <p:nvPr/>
          </p:nvSpPr>
          <p:spPr>
            <a:xfrm>
              <a:off x="7261692" y="3620126"/>
              <a:ext cx="734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ChIP-Seq</a:t>
              </a:r>
              <a:endParaRPr lang="en-US" sz="12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10A8614-A95A-4342-B9FE-A38DDB629C39}"/>
                </a:ext>
              </a:extLst>
            </p:cNvPr>
            <p:cNvCxnSpPr>
              <a:cxnSpLocks/>
            </p:cNvCxnSpPr>
            <p:nvPr/>
          </p:nvCxnSpPr>
          <p:spPr>
            <a:xfrm>
              <a:off x="4564175" y="4404129"/>
              <a:ext cx="0" cy="80302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BC1E0DC-956A-2441-B35C-0A55E69580D0}"/>
                </a:ext>
              </a:extLst>
            </p:cNvPr>
            <p:cNvSpPr txBox="1"/>
            <p:nvPr/>
          </p:nvSpPr>
          <p:spPr>
            <a:xfrm>
              <a:off x="3550245" y="5232898"/>
              <a:ext cx="20278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</a:rPr>
                <a:t>Strong candidate TFs that regulate Bcl6-ii genes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708A05A-C414-CE46-84B2-B2DCFAD37B07}"/>
                </a:ext>
              </a:extLst>
            </p:cNvPr>
            <p:cNvSpPr txBox="1"/>
            <p:nvPr/>
          </p:nvSpPr>
          <p:spPr>
            <a:xfrm>
              <a:off x="1760478" y="2972861"/>
              <a:ext cx="730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RNA-</a:t>
              </a:r>
              <a:r>
                <a:rPr lang="en-US" sz="1200" dirty="0" err="1"/>
                <a:t>Seq</a:t>
              </a:r>
              <a:endParaRPr lang="en-US" sz="1200" dirty="0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445992FA-D2F0-8F4E-AF17-085A5DD3585E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Strategies for Identification of Potentially Important Bcl6 Target TFs in </a:t>
            </a:r>
            <a:r>
              <a:rPr lang="en-US" sz="18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3465043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83D8C7D-7504-524A-AC99-16550A5098C2}"/>
              </a:ext>
            </a:extLst>
          </p:cNvPr>
          <p:cNvSpPr/>
          <p:nvPr/>
        </p:nvSpPr>
        <p:spPr>
          <a:xfrm>
            <a:off x="4216832" y="1444727"/>
            <a:ext cx="988552" cy="22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Bcl6 Pro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E4746-8D29-7A42-89F4-3EE2F5B718BA}"/>
              </a:ext>
            </a:extLst>
          </p:cNvPr>
          <p:cNvSpPr/>
          <p:nvPr/>
        </p:nvSpPr>
        <p:spPr>
          <a:xfrm>
            <a:off x="4216832" y="1971876"/>
            <a:ext cx="988552" cy="22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Bcl6 Pro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335AE8-6064-9840-BA5A-1F0C7CCFC6D5}"/>
              </a:ext>
            </a:extLst>
          </p:cNvPr>
          <p:cNvSpPr/>
          <p:nvPr/>
        </p:nvSpPr>
        <p:spPr>
          <a:xfrm>
            <a:off x="4980762" y="1971876"/>
            <a:ext cx="29592" cy="22532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DFE438-4625-D84F-ADE0-18AAFFABD947}"/>
              </a:ext>
            </a:extLst>
          </p:cNvPr>
          <p:cNvCxnSpPr/>
          <p:nvPr/>
        </p:nvCxnSpPr>
        <p:spPr>
          <a:xfrm>
            <a:off x="5001748" y="1444471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102CB76-3CAA-814B-BBD6-667A4929C8AF}"/>
              </a:ext>
            </a:extLst>
          </p:cNvPr>
          <p:cNvSpPr txBox="1"/>
          <p:nvPr/>
        </p:nvSpPr>
        <p:spPr>
          <a:xfrm>
            <a:off x="2943782" y="1408425"/>
            <a:ext cx="9669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WT mouse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87AC4-2EEA-1C4A-AD2F-1BE260BCED92}"/>
              </a:ext>
            </a:extLst>
          </p:cNvPr>
          <p:cNvSpPr txBox="1"/>
          <p:nvPr/>
        </p:nvSpPr>
        <p:spPr>
          <a:xfrm>
            <a:off x="2943782" y="1929218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ΔBPS1 mouse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B4F700-960E-434C-A37D-264DF2A1C3A4}"/>
              </a:ext>
            </a:extLst>
          </p:cNvPr>
          <p:cNvSpPr/>
          <p:nvPr/>
        </p:nvSpPr>
        <p:spPr>
          <a:xfrm>
            <a:off x="1100444" y="787547"/>
            <a:ext cx="67066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BPS1 deletion in Bcl6 promoter by CRISPR/Cas9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7DC3D20-1125-774D-9AC7-25651EEAD51F}"/>
              </a:ext>
            </a:extLst>
          </p:cNvPr>
          <p:cNvSpPr/>
          <p:nvPr/>
        </p:nvSpPr>
        <p:spPr>
          <a:xfrm>
            <a:off x="4898589" y="2240014"/>
            <a:ext cx="10118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+</a:t>
            </a:r>
            <a:r>
              <a:rPr lang="ko-KR" altLang="en-US" sz="900" dirty="0"/>
              <a:t>1</a:t>
            </a:r>
            <a:r>
              <a:rPr lang="en-US" altLang="ko-KR" sz="900" dirty="0"/>
              <a:t>8,</a:t>
            </a:r>
            <a:r>
              <a:rPr lang="ko-KR" altLang="en-US" sz="900" dirty="0"/>
              <a:t> </a:t>
            </a:r>
            <a:r>
              <a:rPr lang="en-US" sz="900" dirty="0"/>
              <a:t>ΔBPS1 </a:t>
            </a:r>
            <a:r>
              <a:rPr lang="en-US" sz="900" dirty="0">
                <a:solidFill>
                  <a:srgbClr val="FF0000"/>
                </a:solidFill>
              </a:rPr>
              <a:t>(8 bp)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2F2A070-C2FC-AE4C-8D73-F2A0C27B727D}"/>
              </a:ext>
            </a:extLst>
          </p:cNvPr>
          <p:cNvSpPr/>
          <p:nvPr/>
        </p:nvSpPr>
        <p:spPr>
          <a:xfrm>
            <a:off x="4898589" y="1700344"/>
            <a:ext cx="1220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+</a:t>
            </a:r>
            <a:r>
              <a:rPr lang="ko-KR" altLang="en-US" sz="900" dirty="0"/>
              <a:t>1</a:t>
            </a:r>
            <a:r>
              <a:rPr lang="en-US" altLang="ko-KR" sz="900" dirty="0"/>
              <a:t>8,</a:t>
            </a:r>
            <a:r>
              <a:rPr lang="ko-KR" altLang="en-US" sz="900" dirty="0"/>
              <a:t> </a:t>
            </a:r>
            <a:r>
              <a:rPr lang="en-US" altLang="ko-KR" sz="900" dirty="0"/>
              <a:t>BPS1: T</a:t>
            </a:r>
            <a:r>
              <a:rPr lang="en-US" sz="900" u="sng" dirty="0"/>
              <a:t>CTAGGA</a:t>
            </a:r>
            <a:r>
              <a:rPr lang="en-US" sz="900" dirty="0"/>
              <a:t>A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D794463-8D24-4C4F-BB43-52C659503E17}"/>
              </a:ext>
            </a:extLst>
          </p:cNvPr>
          <p:cNvCxnSpPr/>
          <p:nvPr/>
        </p:nvCxnSpPr>
        <p:spPr>
          <a:xfrm>
            <a:off x="4989502" y="1971876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330940" y="2920207"/>
            <a:ext cx="2787855" cy="1751204"/>
            <a:chOff x="3330940" y="2920207"/>
            <a:chExt cx="2787855" cy="175120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FD70BE-1EA0-104F-9AB8-8A5241CD034B}"/>
                </a:ext>
              </a:extLst>
            </p:cNvPr>
            <p:cNvSpPr txBox="1"/>
            <p:nvPr/>
          </p:nvSpPr>
          <p:spPr>
            <a:xfrm>
              <a:off x="4664294" y="3277383"/>
              <a:ext cx="1454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SMARTA CD45.1+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F9BD5AE-FA4D-C847-AD04-688F5594FE47}"/>
                </a:ext>
              </a:extLst>
            </p:cNvPr>
            <p:cNvGrpSpPr/>
            <p:nvPr/>
          </p:nvGrpSpPr>
          <p:grpSpPr>
            <a:xfrm>
              <a:off x="3337222" y="2927482"/>
              <a:ext cx="636972" cy="324004"/>
              <a:chOff x="2306751" y="4176806"/>
              <a:chExt cx="636972" cy="32400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0680742C-1EA1-504D-9CAE-00FAE1F8E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6751" y="4176806"/>
                <a:ext cx="578125" cy="324004"/>
              </a:xfrm>
              <a:prstGeom prst="rect">
                <a:avLst/>
              </a:prstGeom>
            </p:spPr>
          </p:pic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05C8550-E689-E54E-9240-FDA359528D14}"/>
                  </a:ext>
                </a:extLst>
              </p:cNvPr>
              <p:cNvSpPr/>
              <p:nvPr/>
            </p:nvSpPr>
            <p:spPr>
              <a:xfrm>
                <a:off x="2821409" y="4338807"/>
                <a:ext cx="122314" cy="1415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91682F-F5CE-F340-B4EA-C68ECAB5BA16}"/>
                </a:ext>
              </a:extLst>
            </p:cNvPr>
            <p:cNvGrpSpPr/>
            <p:nvPr/>
          </p:nvGrpSpPr>
          <p:grpSpPr>
            <a:xfrm>
              <a:off x="5073058" y="2927482"/>
              <a:ext cx="636972" cy="324004"/>
              <a:chOff x="2306751" y="4176806"/>
              <a:chExt cx="636972" cy="324004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F183EBF-536E-9743-A5A5-2140E6AD5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6751" y="4176806"/>
                <a:ext cx="578125" cy="324004"/>
              </a:xfrm>
              <a:prstGeom prst="rect">
                <a:avLst/>
              </a:prstGeom>
            </p:spPr>
          </p:pic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22C70F2-18E2-814D-9A18-91289C431953}"/>
                  </a:ext>
                </a:extLst>
              </p:cNvPr>
              <p:cNvSpPr/>
              <p:nvPr/>
            </p:nvSpPr>
            <p:spPr>
              <a:xfrm>
                <a:off x="2821409" y="4338807"/>
                <a:ext cx="122314" cy="1415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301C6D6-A463-0E49-AD1A-65198C0C5EF2}"/>
                </a:ext>
              </a:extLst>
            </p:cNvPr>
            <p:cNvSpPr txBox="1"/>
            <p:nvPr/>
          </p:nvSpPr>
          <p:spPr>
            <a:xfrm>
              <a:off x="4379892" y="2920207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C26AC77-F7E1-F145-A51D-9488C945B47A}"/>
                </a:ext>
              </a:extLst>
            </p:cNvPr>
            <p:cNvSpPr txBox="1"/>
            <p:nvPr/>
          </p:nvSpPr>
          <p:spPr>
            <a:xfrm>
              <a:off x="3544599" y="4362993"/>
              <a:ext cx="1961050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ΔBPS1 SMARTA CD45.1+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4CADAA7-A12F-0A44-9022-906FA064ACC8}"/>
                </a:ext>
              </a:extLst>
            </p:cNvPr>
            <p:cNvGrpSpPr/>
            <p:nvPr/>
          </p:nvGrpSpPr>
          <p:grpSpPr>
            <a:xfrm>
              <a:off x="4206638" y="3997030"/>
              <a:ext cx="636972" cy="324004"/>
              <a:chOff x="2306751" y="4176806"/>
              <a:chExt cx="636972" cy="324004"/>
            </a:xfrm>
          </p:grpSpPr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24218D03-FCCB-BB44-A60E-832DBB495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6751" y="4176806"/>
                <a:ext cx="578125" cy="324004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32BB706-FF53-3149-BD1C-317D091F3408}"/>
                  </a:ext>
                </a:extLst>
              </p:cNvPr>
              <p:cNvSpPr/>
              <p:nvPr/>
            </p:nvSpPr>
            <p:spPr>
              <a:xfrm>
                <a:off x="2821409" y="4338807"/>
                <a:ext cx="122314" cy="1415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354E271C-6BC7-CA41-9AEA-EFC2999FF248}"/>
                </a:ext>
              </a:extLst>
            </p:cNvPr>
            <p:cNvCxnSpPr>
              <a:cxnSpLocks/>
            </p:cNvCxnSpPr>
            <p:nvPr/>
          </p:nvCxnSpPr>
          <p:spPr>
            <a:xfrm>
              <a:off x="4525124" y="3494223"/>
              <a:ext cx="0" cy="3391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AFBD8F6-2288-8C4E-9F31-6722B859B42D}"/>
                </a:ext>
              </a:extLst>
            </p:cNvPr>
            <p:cNvSpPr txBox="1"/>
            <p:nvPr/>
          </p:nvSpPr>
          <p:spPr>
            <a:xfrm>
              <a:off x="3330940" y="3277383"/>
              <a:ext cx="649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ΔBPS1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83315" y="4865581"/>
            <a:ext cx="8977370" cy="79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A novel mouse model with Bcl6 DNA-binding motif deletion in the </a:t>
            </a:r>
            <a:r>
              <a:rPr lang="en-US" sz="1600" i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Bcl6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 promoter (</a:t>
            </a:r>
            <a:r>
              <a:rPr lang="en-US" sz="1600" dirty="0"/>
              <a:t>Δ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BPS1) were generated by CRISPR/Cas9 technique.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5C0DD-491A-814D-97C5-379D2AA15A29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Effect of ΔBPS1 on </a:t>
            </a:r>
            <a:r>
              <a:rPr lang="en-US" sz="2000" dirty="0" err="1">
                <a:solidFill>
                  <a:prstClr val="black"/>
                </a:solidFill>
              </a:rPr>
              <a:t>Tfh</a:t>
            </a:r>
            <a:r>
              <a:rPr lang="en-US" sz="2000" dirty="0">
                <a:solidFill>
                  <a:prstClr val="black"/>
                </a:solidFill>
              </a:rPr>
              <a:t> Differentiation in Acute Virus Infection</a:t>
            </a:r>
          </a:p>
        </p:txBody>
      </p:sp>
    </p:spTree>
    <p:extLst>
      <p:ext uri="{BB962C8B-B14F-4D97-AF65-F5344CB8AC3E}">
        <p14:creationId xmlns:p14="http://schemas.microsoft.com/office/powerpoint/2010/main" val="3670024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CA4B10-BEF9-D744-A168-8291CEC0E139}"/>
              </a:ext>
            </a:extLst>
          </p:cNvPr>
          <p:cNvGrpSpPr/>
          <p:nvPr/>
        </p:nvGrpSpPr>
        <p:grpSpPr>
          <a:xfrm>
            <a:off x="1077364" y="1187331"/>
            <a:ext cx="7077397" cy="3854200"/>
            <a:chOff x="1077364" y="1187331"/>
            <a:chExt cx="7077397" cy="3854200"/>
          </a:xfrm>
        </p:grpSpPr>
        <p:sp>
          <p:nvSpPr>
            <p:cNvPr id="100" name="TextBox 99"/>
            <p:cNvSpPr txBox="1"/>
            <p:nvPr/>
          </p:nvSpPr>
          <p:spPr>
            <a:xfrm>
              <a:off x="1293770" y="2414680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WT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077364" y="3456681"/>
              <a:ext cx="6495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ΔBPS1</a:t>
              </a:r>
            </a:p>
          </p:txBody>
        </p:sp>
        <p:grpSp>
          <p:nvGrpSpPr>
            <p:cNvPr id="109" name="Group 108"/>
            <p:cNvGrpSpPr/>
            <p:nvPr/>
          </p:nvGrpSpPr>
          <p:grpSpPr>
            <a:xfrm rot="5400000">
              <a:off x="7051105" y="3901612"/>
              <a:ext cx="413003" cy="118907"/>
              <a:chOff x="6388334" y="2439253"/>
              <a:chExt cx="760371" cy="139435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 flipH="1">
                <a:off x="7148493" y="2439253"/>
                <a:ext cx="212" cy="1394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6388334" y="2507533"/>
                <a:ext cx="760161" cy="3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TextBox 107"/>
            <p:cNvSpPr txBox="1"/>
            <p:nvPr/>
          </p:nvSpPr>
          <p:spPr>
            <a:xfrm>
              <a:off x="6950470" y="4210534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/>
                <a:t>Selplg</a:t>
              </a:r>
              <a:r>
                <a:rPr lang="en-US" sz="1200" i="1" dirty="0"/>
                <a:t>,</a:t>
              </a:r>
            </a:p>
            <a:p>
              <a:r>
                <a:rPr lang="en-US" sz="1200" i="1" dirty="0"/>
                <a:t>Slamf1,</a:t>
              </a:r>
            </a:p>
            <a:p>
              <a:r>
                <a:rPr lang="en-US" sz="1200" i="1" dirty="0"/>
                <a:t>Tbx21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E011AD-79B2-7E42-B481-AC3D2DEB2E9D}"/>
                </a:ext>
              </a:extLst>
            </p:cNvPr>
            <p:cNvGrpSpPr/>
            <p:nvPr/>
          </p:nvGrpSpPr>
          <p:grpSpPr>
            <a:xfrm rot="5400000">
              <a:off x="7604283" y="3901613"/>
              <a:ext cx="413004" cy="118907"/>
              <a:chOff x="7022274" y="2982708"/>
              <a:chExt cx="413004" cy="118907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7022274" y="2982708"/>
                <a:ext cx="186708" cy="118907"/>
                <a:chOff x="6388334" y="2437855"/>
                <a:chExt cx="760373" cy="139355"/>
              </a:xfrm>
            </p:grpSpPr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7148495" y="2437855"/>
                  <a:ext cx="212" cy="13935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6388334" y="2507533"/>
                  <a:ext cx="760161" cy="3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7248570" y="2982708"/>
                <a:ext cx="186708" cy="118907"/>
                <a:chOff x="6388334" y="2437855"/>
                <a:chExt cx="760373" cy="139355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7148495" y="2437855"/>
                  <a:ext cx="212" cy="13935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6388334" y="2507533"/>
                  <a:ext cx="760161" cy="3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6" name="TextBox 115"/>
            <p:cNvSpPr txBox="1"/>
            <p:nvPr/>
          </p:nvSpPr>
          <p:spPr>
            <a:xfrm>
              <a:off x="7555430" y="4210534"/>
              <a:ext cx="5993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Cxcr5,</a:t>
              </a:r>
            </a:p>
            <a:p>
              <a:r>
                <a:rPr lang="en-US" sz="1200" i="1" dirty="0"/>
                <a:t>Pdcd1,</a:t>
              </a:r>
            </a:p>
            <a:p>
              <a:r>
                <a:rPr lang="en-US" sz="1200" i="1" dirty="0" err="1"/>
                <a:t>Btla</a:t>
              </a:r>
              <a:r>
                <a:rPr lang="en-US" sz="1200" i="1" dirty="0"/>
                <a:t>,</a:t>
              </a:r>
            </a:p>
            <a:p>
              <a:r>
                <a:rPr lang="en-US" sz="1200" i="1" dirty="0"/>
                <a:t>Cd200</a:t>
              </a:r>
            </a:p>
          </p:txBody>
        </p: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5049444" y="2580899"/>
              <a:ext cx="2016099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057993" y="2441665"/>
              <a:ext cx="878137" cy="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57993" y="2441665"/>
              <a:ext cx="0" cy="1392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056523" y="2510637"/>
              <a:ext cx="938315" cy="1405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i="1" dirty="0">
                  <a:solidFill>
                    <a:schemeClr val="tx1"/>
                  </a:solidFill>
                </a:rPr>
                <a:t>Bcl6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650558" y="2066328"/>
              <a:ext cx="565485" cy="311998"/>
              <a:chOff x="2085075" y="3343657"/>
              <a:chExt cx="4432766" cy="1545502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>
                <a:off x="2085075" y="3343657"/>
                <a:ext cx="1237" cy="5890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085075" y="3350382"/>
                <a:ext cx="4432766" cy="1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</p:cNvCxnSpPr>
              <p:nvPr/>
            </p:nvCxnSpPr>
            <p:spPr>
              <a:xfrm>
                <a:off x="6517841" y="3350384"/>
                <a:ext cx="0" cy="1538775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/>
            <p:cNvCxnSpPr/>
            <p:nvPr/>
          </p:nvCxnSpPr>
          <p:spPr>
            <a:xfrm flipV="1">
              <a:off x="6182677" y="2378326"/>
              <a:ext cx="69258" cy="19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5552900" y="1717742"/>
              <a:ext cx="1739536" cy="467493"/>
              <a:chOff x="2085073" y="3343657"/>
              <a:chExt cx="4432768" cy="2315750"/>
            </a:xfrm>
          </p:grpSpPr>
          <p:cxnSp>
            <p:nvCxnSpPr>
              <p:cNvPr id="78" name="Straight Connector 77"/>
              <p:cNvCxnSpPr>
                <a:cxnSpLocks/>
              </p:cNvCxnSpPr>
              <p:nvPr/>
            </p:nvCxnSpPr>
            <p:spPr>
              <a:xfrm flipH="1">
                <a:off x="2085073" y="3343657"/>
                <a:ext cx="1239" cy="231575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085075" y="3350382"/>
                <a:ext cx="4432766" cy="1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cxnSpLocks/>
              </p:cNvCxnSpPr>
              <p:nvPr/>
            </p:nvCxnSpPr>
            <p:spPr>
              <a:xfrm>
                <a:off x="6517841" y="3350384"/>
                <a:ext cx="0" cy="2055961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>
              <a:cxnSpLocks/>
            </p:cNvCxnSpPr>
            <p:nvPr/>
          </p:nvCxnSpPr>
          <p:spPr>
            <a:xfrm>
              <a:off x="5085613" y="3632063"/>
              <a:ext cx="2008591" cy="111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086654" y="3493940"/>
              <a:ext cx="878137" cy="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6086654" y="3493940"/>
              <a:ext cx="0" cy="1392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6085183" y="3562911"/>
              <a:ext cx="938315" cy="1405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i="1" dirty="0">
                  <a:solidFill>
                    <a:schemeClr val="tx1"/>
                  </a:solidFill>
                </a:rPr>
                <a:t>Bcl6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277373" y="3695406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ΔBPS1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3670174-3A24-0F46-9165-F8AE6A52955D}"/>
                </a:ext>
              </a:extLst>
            </p:cNvPr>
            <p:cNvSpPr/>
            <p:nvPr/>
          </p:nvSpPr>
          <p:spPr>
            <a:xfrm>
              <a:off x="5246828" y="2502605"/>
              <a:ext cx="644904" cy="1405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chemeClr val="tx1"/>
                  </a:solidFill>
                </a:rPr>
                <a:t>TCTAGGAA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65AEDEC-7488-4242-B2F8-8E7BB889B204}"/>
                </a:ext>
              </a:extLst>
            </p:cNvPr>
            <p:cNvSpPr/>
            <p:nvPr/>
          </p:nvSpPr>
          <p:spPr>
            <a:xfrm>
              <a:off x="5480978" y="3565407"/>
              <a:ext cx="45719" cy="1405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i="1" dirty="0">
                <a:solidFill>
                  <a:schemeClr val="tx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69A9B1A-B20F-E048-AFD7-218FA2A15265}"/>
                </a:ext>
              </a:extLst>
            </p:cNvPr>
            <p:cNvGrpSpPr/>
            <p:nvPr/>
          </p:nvGrpSpPr>
          <p:grpSpPr>
            <a:xfrm>
              <a:off x="1891693" y="2441665"/>
              <a:ext cx="2339188" cy="209498"/>
              <a:chOff x="1093488" y="2118001"/>
              <a:chExt cx="2339188" cy="209498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487C268-A55F-6B4D-A517-C63E46AF6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3488" y="2257236"/>
                <a:ext cx="23391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1EB6328-EB3B-3C4C-A8C2-2FB00AB4348C}"/>
                  </a:ext>
                </a:extLst>
              </p:cNvPr>
              <p:cNvCxnSpPr/>
              <p:nvPr/>
            </p:nvCxnSpPr>
            <p:spPr>
              <a:xfrm flipH="1">
                <a:off x="2425126" y="2118001"/>
                <a:ext cx="878137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ED1E422-BDFC-3743-836B-6C85163B9558}"/>
                  </a:ext>
                </a:extLst>
              </p:cNvPr>
              <p:cNvCxnSpPr/>
              <p:nvPr/>
            </p:nvCxnSpPr>
            <p:spPr>
              <a:xfrm>
                <a:off x="2425126" y="2118001"/>
                <a:ext cx="0" cy="1392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E12EB2E-0541-4745-AEFC-DFEC6252D084}"/>
                  </a:ext>
                </a:extLst>
              </p:cNvPr>
              <p:cNvSpPr/>
              <p:nvPr/>
            </p:nvSpPr>
            <p:spPr>
              <a:xfrm>
                <a:off x="2423656" y="2186973"/>
                <a:ext cx="938315" cy="14052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i="1" dirty="0">
                    <a:solidFill>
                      <a:schemeClr val="tx1"/>
                    </a:solidFill>
                  </a:rPr>
                  <a:t>Bcl6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920227F-06DC-FE48-9314-D3F8734F275A}"/>
                  </a:ext>
                </a:extLst>
              </p:cNvPr>
              <p:cNvSpPr/>
              <p:nvPr/>
            </p:nvSpPr>
            <p:spPr>
              <a:xfrm>
                <a:off x="1613961" y="2178941"/>
                <a:ext cx="644904" cy="140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i="1" dirty="0">
                    <a:solidFill>
                      <a:schemeClr val="tx1"/>
                    </a:solidFill>
                  </a:rPr>
                  <a:t>TCTAGGAA</a:t>
                </a: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7BD7114-B71D-7D44-9F0D-FC9FF620449E}"/>
                </a:ext>
              </a:extLst>
            </p:cNvPr>
            <p:cNvCxnSpPr>
              <a:cxnSpLocks/>
            </p:cNvCxnSpPr>
            <p:nvPr/>
          </p:nvCxnSpPr>
          <p:spPr>
            <a:xfrm>
              <a:off x="2184763" y="2208030"/>
              <a:ext cx="0" cy="310640"/>
            </a:xfrm>
            <a:prstGeom prst="line">
              <a:avLst/>
            </a:prstGeom>
            <a:ln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923EBA9-1ACD-4442-8848-66C77F633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5029" y="2510794"/>
              <a:ext cx="219468" cy="2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0C12FE4-0C73-D04C-965A-63DCCFE8B237}"/>
                </a:ext>
              </a:extLst>
            </p:cNvPr>
            <p:cNvGrpSpPr/>
            <p:nvPr/>
          </p:nvGrpSpPr>
          <p:grpSpPr>
            <a:xfrm>
              <a:off x="1891693" y="3493940"/>
              <a:ext cx="2339188" cy="478465"/>
              <a:chOff x="1122149" y="2979770"/>
              <a:chExt cx="2339188" cy="478465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1295C76-9A3B-104C-ACBC-10B8963B4F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2149" y="3119004"/>
                <a:ext cx="2339188" cy="53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A2F2BE-7647-C143-AD49-0397356F3A21}"/>
                  </a:ext>
                </a:extLst>
              </p:cNvPr>
              <p:cNvCxnSpPr/>
              <p:nvPr/>
            </p:nvCxnSpPr>
            <p:spPr>
              <a:xfrm flipH="1">
                <a:off x="2453787" y="2979770"/>
                <a:ext cx="878137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EB25193-12EE-C240-8F32-3A3C55B59757}"/>
                  </a:ext>
                </a:extLst>
              </p:cNvPr>
              <p:cNvCxnSpPr/>
              <p:nvPr/>
            </p:nvCxnSpPr>
            <p:spPr>
              <a:xfrm>
                <a:off x="2453787" y="2979770"/>
                <a:ext cx="0" cy="1392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6393C96-EE7C-114E-B856-2153B599677C}"/>
                  </a:ext>
                </a:extLst>
              </p:cNvPr>
              <p:cNvSpPr/>
              <p:nvPr/>
            </p:nvSpPr>
            <p:spPr>
              <a:xfrm>
                <a:off x="2452316" y="3048741"/>
                <a:ext cx="938315" cy="14052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i="1" dirty="0">
                    <a:solidFill>
                      <a:schemeClr val="tx1"/>
                    </a:solidFill>
                  </a:rPr>
                  <a:t>Bcl6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9C25374-E847-5943-819C-92F493BC836A}"/>
                  </a:ext>
                </a:extLst>
              </p:cNvPr>
              <p:cNvSpPr txBox="1"/>
              <p:nvPr/>
            </p:nvSpPr>
            <p:spPr>
              <a:xfrm>
                <a:off x="1644506" y="3181236"/>
                <a:ext cx="5838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ΔBPS1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2A84077-56C7-F64D-B319-1D807A9BA49C}"/>
                  </a:ext>
                </a:extLst>
              </p:cNvPr>
              <p:cNvSpPr/>
              <p:nvPr/>
            </p:nvSpPr>
            <p:spPr>
              <a:xfrm>
                <a:off x="1848111" y="3051237"/>
                <a:ext cx="45719" cy="140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i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E638797-A771-8D4D-B969-C9298DE53AC1}"/>
                </a:ext>
              </a:extLst>
            </p:cNvPr>
            <p:cNvCxnSpPr>
              <a:cxnSpLocks/>
            </p:cNvCxnSpPr>
            <p:nvPr/>
          </p:nvCxnSpPr>
          <p:spPr>
            <a:xfrm>
              <a:off x="2180275" y="3298520"/>
              <a:ext cx="0" cy="310640"/>
            </a:xfrm>
            <a:prstGeom prst="line">
              <a:avLst/>
            </a:prstGeom>
            <a:ln>
              <a:solidFill>
                <a:schemeClr val="tx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0CB5106-987E-6041-8BF4-7368CC4A8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541" y="3601284"/>
              <a:ext cx="219468" cy="24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0E22E5-15C9-EB49-A971-AD60BC2AF121}"/>
                </a:ext>
              </a:extLst>
            </p:cNvPr>
            <p:cNvSpPr txBox="1"/>
            <p:nvPr/>
          </p:nvSpPr>
          <p:spPr>
            <a:xfrm>
              <a:off x="2033533" y="1187331"/>
              <a:ext cx="1499257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u="sng" dirty="0"/>
                <a:t>Non-</a:t>
              </a:r>
              <a:r>
                <a:rPr lang="en-US" i="1" u="sng" dirty="0" err="1"/>
                <a:t>Tfh</a:t>
              </a:r>
              <a:r>
                <a:rPr lang="en-US" i="1" u="sng" dirty="0"/>
                <a:t> condition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AEEA46E-6EB7-A345-A14A-DB2201278536}"/>
                </a:ext>
              </a:extLst>
            </p:cNvPr>
            <p:cNvSpPr txBox="1"/>
            <p:nvPr/>
          </p:nvSpPr>
          <p:spPr>
            <a:xfrm>
              <a:off x="5804960" y="1187331"/>
              <a:ext cx="1143390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u="sng" dirty="0" err="1"/>
                <a:t>Tfh</a:t>
              </a:r>
              <a:r>
                <a:rPr lang="en-US" i="1" u="sng" dirty="0"/>
                <a:t> condition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F29317-5496-014E-93C2-F1922211B33D}"/>
                </a:ext>
              </a:extLst>
            </p:cNvPr>
            <p:cNvGrpSpPr/>
            <p:nvPr/>
          </p:nvGrpSpPr>
          <p:grpSpPr>
            <a:xfrm>
              <a:off x="5302040" y="2238875"/>
              <a:ext cx="528985" cy="302017"/>
              <a:chOff x="4650350" y="4262491"/>
              <a:chExt cx="528985" cy="302017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B39F1A78-68B1-0B41-BB95-A93CB1CA7A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50350" y="4292616"/>
                <a:ext cx="528985" cy="271892"/>
              </a:xfrm>
              <a:custGeom>
                <a:avLst/>
                <a:gdLst>
                  <a:gd name="connsiteX0" fmla="*/ 317002 w 926324"/>
                  <a:gd name="connsiteY0" fmla="*/ 387720 h 469108"/>
                  <a:gd name="connsiteX1" fmla="*/ 158740 w 926324"/>
                  <a:gd name="connsiteY1" fmla="*/ 466850 h 469108"/>
                  <a:gd name="connsiteX2" fmla="*/ 479 w 926324"/>
                  <a:gd name="connsiteY2" fmla="*/ 291004 h 469108"/>
                  <a:gd name="connsiteX3" fmla="*/ 211494 w 926324"/>
                  <a:gd name="connsiteY3" fmla="*/ 44820 h 469108"/>
                  <a:gd name="connsiteX4" fmla="*/ 686279 w 926324"/>
                  <a:gd name="connsiteY4" fmla="*/ 18443 h 469108"/>
                  <a:gd name="connsiteX5" fmla="*/ 923671 w 926324"/>
                  <a:gd name="connsiteY5" fmla="*/ 247043 h 469108"/>
                  <a:gd name="connsiteX6" fmla="*/ 800579 w 926324"/>
                  <a:gd name="connsiteY6" fmla="*/ 449266 h 469108"/>
                  <a:gd name="connsiteX7" fmla="*/ 598356 w 926324"/>
                  <a:gd name="connsiteY7" fmla="*/ 370135 h 469108"/>
                  <a:gd name="connsiteX8" fmla="*/ 466471 w 926324"/>
                  <a:gd name="connsiteY8" fmla="*/ 343758 h 469108"/>
                  <a:gd name="connsiteX9" fmla="*/ 317002 w 926324"/>
                  <a:gd name="connsiteY9" fmla="*/ 387720 h 4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6324" h="469108">
                    <a:moveTo>
                      <a:pt x="317002" y="387720"/>
                    </a:moveTo>
                    <a:cubicBezTo>
                      <a:pt x="265713" y="408235"/>
                      <a:pt x="211494" y="482969"/>
                      <a:pt x="158740" y="466850"/>
                    </a:cubicBezTo>
                    <a:cubicBezTo>
                      <a:pt x="105986" y="450731"/>
                      <a:pt x="-8313" y="361342"/>
                      <a:pt x="479" y="291004"/>
                    </a:cubicBezTo>
                    <a:cubicBezTo>
                      <a:pt x="9271" y="220666"/>
                      <a:pt x="97194" y="90247"/>
                      <a:pt x="211494" y="44820"/>
                    </a:cubicBezTo>
                    <a:cubicBezTo>
                      <a:pt x="325794" y="-607"/>
                      <a:pt x="567583" y="-15261"/>
                      <a:pt x="686279" y="18443"/>
                    </a:cubicBezTo>
                    <a:cubicBezTo>
                      <a:pt x="804975" y="52147"/>
                      <a:pt x="904621" y="175239"/>
                      <a:pt x="923671" y="247043"/>
                    </a:cubicBezTo>
                    <a:cubicBezTo>
                      <a:pt x="942721" y="318847"/>
                      <a:pt x="854798" y="428751"/>
                      <a:pt x="800579" y="449266"/>
                    </a:cubicBezTo>
                    <a:cubicBezTo>
                      <a:pt x="746360" y="469781"/>
                      <a:pt x="654041" y="387720"/>
                      <a:pt x="598356" y="370135"/>
                    </a:cubicBezTo>
                    <a:cubicBezTo>
                      <a:pt x="542671" y="352550"/>
                      <a:pt x="510432" y="343758"/>
                      <a:pt x="466471" y="343758"/>
                    </a:cubicBezTo>
                    <a:cubicBezTo>
                      <a:pt x="422510" y="343758"/>
                      <a:pt x="368291" y="367205"/>
                      <a:pt x="317002" y="387720"/>
                    </a:cubicBezTo>
                    <a:close/>
                  </a:path>
                </a:pathLst>
              </a:custGeom>
              <a:solidFill>
                <a:srgbClr val="FF0000">
                  <a:alpha val="6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2FDBF59-55CC-0548-850A-7806EFB321BC}"/>
                  </a:ext>
                </a:extLst>
              </p:cNvPr>
              <p:cNvSpPr txBox="1"/>
              <p:nvPr/>
            </p:nvSpPr>
            <p:spPr>
              <a:xfrm>
                <a:off x="4702284" y="4262491"/>
                <a:ext cx="425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Bcl6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7FF6C0-3329-2949-A57B-D6A27C84911A}"/>
                </a:ext>
              </a:extLst>
            </p:cNvPr>
            <p:cNvGrpSpPr/>
            <p:nvPr/>
          </p:nvGrpSpPr>
          <p:grpSpPr>
            <a:xfrm>
              <a:off x="1891693" y="1890438"/>
              <a:ext cx="583814" cy="295773"/>
              <a:chOff x="3589850" y="4132793"/>
              <a:chExt cx="583814" cy="295773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50169EB5-4290-3F40-947D-F7CE1C2F48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17264" y="4156673"/>
                <a:ext cx="528986" cy="271893"/>
              </a:xfrm>
              <a:custGeom>
                <a:avLst/>
                <a:gdLst>
                  <a:gd name="connsiteX0" fmla="*/ 317002 w 926324"/>
                  <a:gd name="connsiteY0" fmla="*/ 387720 h 469108"/>
                  <a:gd name="connsiteX1" fmla="*/ 158740 w 926324"/>
                  <a:gd name="connsiteY1" fmla="*/ 466850 h 469108"/>
                  <a:gd name="connsiteX2" fmla="*/ 479 w 926324"/>
                  <a:gd name="connsiteY2" fmla="*/ 291004 h 469108"/>
                  <a:gd name="connsiteX3" fmla="*/ 211494 w 926324"/>
                  <a:gd name="connsiteY3" fmla="*/ 44820 h 469108"/>
                  <a:gd name="connsiteX4" fmla="*/ 686279 w 926324"/>
                  <a:gd name="connsiteY4" fmla="*/ 18443 h 469108"/>
                  <a:gd name="connsiteX5" fmla="*/ 923671 w 926324"/>
                  <a:gd name="connsiteY5" fmla="*/ 247043 h 469108"/>
                  <a:gd name="connsiteX6" fmla="*/ 800579 w 926324"/>
                  <a:gd name="connsiteY6" fmla="*/ 449266 h 469108"/>
                  <a:gd name="connsiteX7" fmla="*/ 598356 w 926324"/>
                  <a:gd name="connsiteY7" fmla="*/ 370135 h 469108"/>
                  <a:gd name="connsiteX8" fmla="*/ 466471 w 926324"/>
                  <a:gd name="connsiteY8" fmla="*/ 343758 h 469108"/>
                  <a:gd name="connsiteX9" fmla="*/ 317002 w 926324"/>
                  <a:gd name="connsiteY9" fmla="*/ 387720 h 4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6324" h="469108">
                    <a:moveTo>
                      <a:pt x="317002" y="387720"/>
                    </a:moveTo>
                    <a:cubicBezTo>
                      <a:pt x="265713" y="408235"/>
                      <a:pt x="211494" y="482969"/>
                      <a:pt x="158740" y="466850"/>
                    </a:cubicBezTo>
                    <a:cubicBezTo>
                      <a:pt x="105986" y="450731"/>
                      <a:pt x="-8313" y="361342"/>
                      <a:pt x="479" y="291004"/>
                    </a:cubicBezTo>
                    <a:cubicBezTo>
                      <a:pt x="9271" y="220666"/>
                      <a:pt x="97194" y="90247"/>
                      <a:pt x="211494" y="44820"/>
                    </a:cubicBezTo>
                    <a:cubicBezTo>
                      <a:pt x="325794" y="-607"/>
                      <a:pt x="567583" y="-15261"/>
                      <a:pt x="686279" y="18443"/>
                    </a:cubicBezTo>
                    <a:cubicBezTo>
                      <a:pt x="804975" y="52147"/>
                      <a:pt x="904621" y="175239"/>
                      <a:pt x="923671" y="247043"/>
                    </a:cubicBezTo>
                    <a:cubicBezTo>
                      <a:pt x="942721" y="318847"/>
                      <a:pt x="854798" y="428751"/>
                      <a:pt x="800579" y="449266"/>
                    </a:cubicBezTo>
                    <a:cubicBezTo>
                      <a:pt x="746360" y="469781"/>
                      <a:pt x="654041" y="387720"/>
                      <a:pt x="598356" y="370135"/>
                    </a:cubicBezTo>
                    <a:cubicBezTo>
                      <a:pt x="542671" y="352550"/>
                      <a:pt x="510432" y="343758"/>
                      <a:pt x="466471" y="343758"/>
                    </a:cubicBezTo>
                    <a:cubicBezTo>
                      <a:pt x="422510" y="343758"/>
                      <a:pt x="368291" y="367205"/>
                      <a:pt x="317002" y="387720"/>
                    </a:cubicBezTo>
                    <a:close/>
                  </a:path>
                </a:pathLst>
              </a:custGeom>
              <a:solidFill>
                <a:srgbClr val="0432FF">
                  <a:alpha val="60000"/>
                </a:srgbClr>
              </a:solidFill>
              <a:ln>
                <a:solidFill>
                  <a:srgbClr val="0432FF">
                    <a:alpha val="60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23C7DBA-894A-8647-9913-82354A1BC844}"/>
                  </a:ext>
                </a:extLst>
              </p:cNvPr>
              <p:cNvSpPr txBox="1"/>
              <p:nvPr/>
            </p:nvSpPr>
            <p:spPr>
              <a:xfrm>
                <a:off x="3589850" y="4132793"/>
                <a:ext cx="583814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Blimp1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E8574D3-5C5B-7843-9986-0202F9BB0E1A}"/>
                </a:ext>
              </a:extLst>
            </p:cNvPr>
            <p:cNvGrpSpPr/>
            <p:nvPr/>
          </p:nvGrpSpPr>
          <p:grpSpPr>
            <a:xfrm>
              <a:off x="1902438" y="2966716"/>
              <a:ext cx="583814" cy="295773"/>
              <a:chOff x="3589850" y="4132793"/>
              <a:chExt cx="583814" cy="295773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7B1D5449-E716-6344-97EE-A5082AF938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17264" y="4156673"/>
                <a:ext cx="528986" cy="271893"/>
              </a:xfrm>
              <a:custGeom>
                <a:avLst/>
                <a:gdLst>
                  <a:gd name="connsiteX0" fmla="*/ 317002 w 926324"/>
                  <a:gd name="connsiteY0" fmla="*/ 387720 h 469108"/>
                  <a:gd name="connsiteX1" fmla="*/ 158740 w 926324"/>
                  <a:gd name="connsiteY1" fmla="*/ 466850 h 469108"/>
                  <a:gd name="connsiteX2" fmla="*/ 479 w 926324"/>
                  <a:gd name="connsiteY2" fmla="*/ 291004 h 469108"/>
                  <a:gd name="connsiteX3" fmla="*/ 211494 w 926324"/>
                  <a:gd name="connsiteY3" fmla="*/ 44820 h 469108"/>
                  <a:gd name="connsiteX4" fmla="*/ 686279 w 926324"/>
                  <a:gd name="connsiteY4" fmla="*/ 18443 h 469108"/>
                  <a:gd name="connsiteX5" fmla="*/ 923671 w 926324"/>
                  <a:gd name="connsiteY5" fmla="*/ 247043 h 469108"/>
                  <a:gd name="connsiteX6" fmla="*/ 800579 w 926324"/>
                  <a:gd name="connsiteY6" fmla="*/ 449266 h 469108"/>
                  <a:gd name="connsiteX7" fmla="*/ 598356 w 926324"/>
                  <a:gd name="connsiteY7" fmla="*/ 370135 h 469108"/>
                  <a:gd name="connsiteX8" fmla="*/ 466471 w 926324"/>
                  <a:gd name="connsiteY8" fmla="*/ 343758 h 469108"/>
                  <a:gd name="connsiteX9" fmla="*/ 317002 w 926324"/>
                  <a:gd name="connsiteY9" fmla="*/ 387720 h 4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6324" h="469108">
                    <a:moveTo>
                      <a:pt x="317002" y="387720"/>
                    </a:moveTo>
                    <a:cubicBezTo>
                      <a:pt x="265713" y="408235"/>
                      <a:pt x="211494" y="482969"/>
                      <a:pt x="158740" y="466850"/>
                    </a:cubicBezTo>
                    <a:cubicBezTo>
                      <a:pt x="105986" y="450731"/>
                      <a:pt x="-8313" y="361342"/>
                      <a:pt x="479" y="291004"/>
                    </a:cubicBezTo>
                    <a:cubicBezTo>
                      <a:pt x="9271" y="220666"/>
                      <a:pt x="97194" y="90247"/>
                      <a:pt x="211494" y="44820"/>
                    </a:cubicBezTo>
                    <a:cubicBezTo>
                      <a:pt x="325794" y="-607"/>
                      <a:pt x="567583" y="-15261"/>
                      <a:pt x="686279" y="18443"/>
                    </a:cubicBezTo>
                    <a:cubicBezTo>
                      <a:pt x="804975" y="52147"/>
                      <a:pt x="904621" y="175239"/>
                      <a:pt x="923671" y="247043"/>
                    </a:cubicBezTo>
                    <a:cubicBezTo>
                      <a:pt x="942721" y="318847"/>
                      <a:pt x="854798" y="428751"/>
                      <a:pt x="800579" y="449266"/>
                    </a:cubicBezTo>
                    <a:cubicBezTo>
                      <a:pt x="746360" y="469781"/>
                      <a:pt x="654041" y="387720"/>
                      <a:pt x="598356" y="370135"/>
                    </a:cubicBezTo>
                    <a:cubicBezTo>
                      <a:pt x="542671" y="352550"/>
                      <a:pt x="510432" y="343758"/>
                      <a:pt x="466471" y="343758"/>
                    </a:cubicBezTo>
                    <a:cubicBezTo>
                      <a:pt x="422510" y="343758"/>
                      <a:pt x="368291" y="367205"/>
                      <a:pt x="317002" y="387720"/>
                    </a:cubicBezTo>
                    <a:close/>
                  </a:path>
                </a:pathLst>
              </a:custGeom>
              <a:solidFill>
                <a:srgbClr val="0432FF">
                  <a:alpha val="60000"/>
                </a:srgbClr>
              </a:solidFill>
              <a:ln>
                <a:solidFill>
                  <a:srgbClr val="0432FF">
                    <a:alpha val="60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58BFC67-2F81-494E-B2FA-407F40EE3AF5}"/>
                  </a:ext>
                </a:extLst>
              </p:cNvPr>
              <p:cNvSpPr txBox="1"/>
              <p:nvPr/>
            </p:nvSpPr>
            <p:spPr>
              <a:xfrm>
                <a:off x="3589850" y="4132793"/>
                <a:ext cx="583814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Blimp1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6B01C47-C1F6-A349-AF9E-EF42CD5D3E16}"/>
                </a:ext>
              </a:extLst>
            </p:cNvPr>
            <p:cNvGrpSpPr/>
            <p:nvPr/>
          </p:nvGrpSpPr>
          <p:grpSpPr>
            <a:xfrm>
              <a:off x="7031597" y="2190126"/>
              <a:ext cx="528985" cy="302017"/>
              <a:chOff x="4650350" y="4262491"/>
              <a:chExt cx="528985" cy="302017"/>
            </a:xfrm>
          </p:grpSpPr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4203DFE4-F3FA-E74B-85E0-8A5A780BE3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50350" y="4292616"/>
                <a:ext cx="528985" cy="271892"/>
              </a:xfrm>
              <a:custGeom>
                <a:avLst/>
                <a:gdLst>
                  <a:gd name="connsiteX0" fmla="*/ 317002 w 926324"/>
                  <a:gd name="connsiteY0" fmla="*/ 387720 h 469108"/>
                  <a:gd name="connsiteX1" fmla="*/ 158740 w 926324"/>
                  <a:gd name="connsiteY1" fmla="*/ 466850 h 469108"/>
                  <a:gd name="connsiteX2" fmla="*/ 479 w 926324"/>
                  <a:gd name="connsiteY2" fmla="*/ 291004 h 469108"/>
                  <a:gd name="connsiteX3" fmla="*/ 211494 w 926324"/>
                  <a:gd name="connsiteY3" fmla="*/ 44820 h 469108"/>
                  <a:gd name="connsiteX4" fmla="*/ 686279 w 926324"/>
                  <a:gd name="connsiteY4" fmla="*/ 18443 h 469108"/>
                  <a:gd name="connsiteX5" fmla="*/ 923671 w 926324"/>
                  <a:gd name="connsiteY5" fmla="*/ 247043 h 469108"/>
                  <a:gd name="connsiteX6" fmla="*/ 800579 w 926324"/>
                  <a:gd name="connsiteY6" fmla="*/ 449266 h 469108"/>
                  <a:gd name="connsiteX7" fmla="*/ 598356 w 926324"/>
                  <a:gd name="connsiteY7" fmla="*/ 370135 h 469108"/>
                  <a:gd name="connsiteX8" fmla="*/ 466471 w 926324"/>
                  <a:gd name="connsiteY8" fmla="*/ 343758 h 469108"/>
                  <a:gd name="connsiteX9" fmla="*/ 317002 w 926324"/>
                  <a:gd name="connsiteY9" fmla="*/ 387720 h 4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6324" h="469108">
                    <a:moveTo>
                      <a:pt x="317002" y="387720"/>
                    </a:moveTo>
                    <a:cubicBezTo>
                      <a:pt x="265713" y="408235"/>
                      <a:pt x="211494" y="482969"/>
                      <a:pt x="158740" y="466850"/>
                    </a:cubicBezTo>
                    <a:cubicBezTo>
                      <a:pt x="105986" y="450731"/>
                      <a:pt x="-8313" y="361342"/>
                      <a:pt x="479" y="291004"/>
                    </a:cubicBezTo>
                    <a:cubicBezTo>
                      <a:pt x="9271" y="220666"/>
                      <a:pt x="97194" y="90247"/>
                      <a:pt x="211494" y="44820"/>
                    </a:cubicBezTo>
                    <a:cubicBezTo>
                      <a:pt x="325794" y="-607"/>
                      <a:pt x="567583" y="-15261"/>
                      <a:pt x="686279" y="18443"/>
                    </a:cubicBezTo>
                    <a:cubicBezTo>
                      <a:pt x="804975" y="52147"/>
                      <a:pt x="904621" y="175239"/>
                      <a:pt x="923671" y="247043"/>
                    </a:cubicBezTo>
                    <a:cubicBezTo>
                      <a:pt x="942721" y="318847"/>
                      <a:pt x="854798" y="428751"/>
                      <a:pt x="800579" y="449266"/>
                    </a:cubicBezTo>
                    <a:cubicBezTo>
                      <a:pt x="746360" y="469781"/>
                      <a:pt x="654041" y="387720"/>
                      <a:pt x="598356" y="370135"/>
                    </a:cubicBezTo>
                    <a:cubicBezTo>
                      <a:pt x="542671" y="352550"/>
                      <a:pt x="510432" y="343758"/>
                      <a:pt x="466471" y="343758"/>
                    </a:cubicBezTo>
                    <a:cubicBezTo>
                      <a:pt x="422510" y="343758"/>
                      <a:pt x="368291" y="367205"/>
                      <a:pt x="317002" y="387720"/>
                    </a:cubicBezTo>
                    <a:close/>
                  </a:path>
                </a:pathLst>
              </a:custGeom>
              <a:solidFill>
                <a:srgbClr val="FF0000">
                  <a:alpha val="6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883123A-DC92-7044-9715-2368F29AF2F6}"/>
                  </a:ext>
                </a:extLst>
              </p:cNvPr>
              <p:cNvSpPr txBox="1"/>
              <p:nvPr/>
            </p:nvSpPr>
            <p:spPr>
              <a:xfrm>
                <a:off x="4702284" y="4262491"/>
                <a:ext cx="425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Bcl6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E79D59E-AD57-8D43-900D-0F2DEC3813FA}"/>
                </a:ext>
              </a:extLst>
            </p:cNvPr>
            <p:cNvGrpSpPr/>
            <p:nvPr/>
          </p:nvGrpSpPr>
          <p:grpSpPr>
            <a:xfrm>
              <a:off x="7412519" y="1932909"/>
              <a:ext cx="528985" cy="302017"/>
              <a:chOff x="4650350" y="4262491"/>
              <a:chExt cx="528985" cy="302017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FF8C4FC4-9C41-0E4B-B6F4-B9B50A75F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50350" y="4292616"/>
                <a:ext cx="528985" cy="271892"/>
              </a:xfrm>
              <a:custGeom>
                <a:avLst/>
                <a:gdLst>
                  <a:gd name="connsiteX0" fmla="*/ 317002 w 926324"/>
                  <a:gd name="connsiteY0" fmla="*/ 387720 h 469108"/>
                  <a:gd name="connsiteX1" fmla="*/ 158740 w 926324"/>
                  <a:gd name="connsiteY1" fmla="*/ 466850 h 469108"/>
                  <a:gd name="connsiteX2" fmla="*/ 479 w 926324"/>
                  <a:gd name="connsiteY2" fmla="*/ 291004 h 469108"/>
                  <a:gd name="connsiteX3" fmla="*/ 211494 w 926324"/>
                  <a:gd name="connsiteY3" fmla="*/ 44820 h 469108"/>
                  <a:gd name="connsiteX4" fmla="*/ 686279 w 926324"/>
                  <a:gd name="connsiteY4" fmla="*/ 18443 h 469108"/>
                  <a:gd name="connsiteX5" fmla="*/ 923671 w 926324"/>
                  <a:gd name="connsiteY5" fmla="*/ 247043 h 469108"/>
                  <a:gd name="connsiteX6" fmla="*/ 800579 w 926324"/>
                  <a:gd name="connsiteY6" fmla="*/ 449266 h 469108"/>
                  <a:gd name="connsiteX7" fmla="*/ 598356 w 926324"/>
                  <a:gd name="connsiteY7" fmla="*/ 370135 h 469108"/>
                  <a:gd name="connsiteX8" fmla="*/ 466471 w 926324"/>
                  <a:gd name="connsiteY8" fmla="*/ 343758 h 469108"/>
                  <a:gd name="connsiteX9" fmla="*/ 317002 w 926324"/>
                  <a:gd name="connsiteY9" fmla="*/ 387720 h 4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6324" h="469108">
                    <a:moveTo>
                      <a:pt x="317002" y="387720"/>
                    </a:moveTo>
                    <a:cubicBezTo>
                      <a:pt x="265713" y="408235"/>
                      <a:pt x="211494" y="482969"/>
                      <a:pt x="158740" y="466850"/>
                    </a:cubicBezTo>
                    <a:cubicBezTo>
                      <a:pt x="105986" y="450731"/>
                      <a:pt x="-8313" y="361342"/>
                      <a:pt x="479" y="291004"/>
                    </a:cubicBezTo>
                    <a:cubicBezTo>
                      <a:pt x="9271" y="220666"/>
                      <a:pt x="97194" y="90247"/>
                      <a:pt x="211494" y="44820"/>
                    </a:cubicBezTo>
                    <a:cubicBezTo>
                      <a:pt x="325794" y="-607"/>
                      <a:pt x="567583" y="-15261"/>
                      <a:pt x="686279" y="18443"/>
                    </a:cubicBezTo>
                    <a:cubicBezTo>
                      <a:pt x="804975" y="52147"/>
                      <a:pt x="904621" y="175239"/>
                      <a:pt x="923671" y="247043"/>
                    </a:cubicBezTo>
                    <a:cubicBezTo>
                      <a:pt x="942721" y="318847"/>
                      <a:pt x="854798" y="428751"/>
                      <a:pt x="800579" y="449266"/>
                    </a:cubicBezTo>
                    <a:cubicBezTo>
                      <a:pt x="746360" y="469781"/>
                      <a:pt x="654041" y="387720"/>
                      <a:pt x="598356" y="370135"/>
                    </a:cubicBezTo>
                    <a:cubicBezTo>
                      <a:pt x="542671" y="352550"/>
                      <a:pt x="510432" y="343758"/>
                      <a:pt x="466471" y="343758"/>
                    </a:cubicBezTo>
                    <a:cubicBezTo>
                      <a:pt x="422510" y="343758"/>
                      <a:pt x="368291" y="367205"/>
                      <a:pt x="317002" y="387720"/>
                    </a:cubicBezTo>
                    <a:close/>
                  </a:path>
                </a:pathLst>
              </a:custGeom>
              <a:solidFill>
                <a:srgbClr val="FF0000">
                  <a:alpha val="6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6F72166-A52A-B140-99F5-872F2943DF91}"/>
                  </a:ext>
                </a:extLst>
              </p:cNvPr>
              <p:cNvSpPr txBox="1"/>
              <p:nvPr/>
            </p:nvSpPr>
            <p:spPr>
              <a:xfrm>
                <a:off x="4702284" y="4262491"/>
                <a:ext cx="425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Bcl6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09463ED-C03C-7545-AF1C-A6ED1C591A0D}"/>
                </a:ext>
              </a:extLst>
            </p:cNvPr>
            <p:cNvGrpSpPr/>
            <p:nvPr/>
          </p:nvGrpSpPr>
          <p:grpSpPr>
            <a:xfrm>
              <a:off x="6995763" y="3236920"/>
              <a:ext cx="528985" cy="302017"/>
              <a:chOff x="4650350" y="4262491"/>
              <a:chExt cx="528985" cy="302017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B21AB4C-CA0D-4547-A8BE-2FCFF9730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50350" y="4292616"/>
                <a:ext cx="528985" cy="271892"/>
              </a:xfrm>
              <a:custGeom>
                <a:avLst/>
                <a:gdLst>
                  <a:gd name="connsiteX0" fmla="*/ 317002 w 926324"/>
                  <a:gd name="connsiteY0" fmla="*/ 387720 h 469108"/>
                  <a:gd name="connsiteX1" fmla="*/ 158740 w 926324"/>
                  <a:gd name="connsiteY1" fmla="*/ 466850 h 469108"/>
                  <a:gd name="connsiteX2" fmla="*/ 479 w 926324"/>
                  <a:gd name="connsiteY2" fmla="*/ 291004 h 469108"/>
                  <a:gd name="connsiteX3" fmla="*/ 211494 w 926324"/>
                  <a:gd name="connsiteY3" fmla="*/ 44820 h 469108"/>
                  <a:gd name="connsiteX4" fmla="*/ 686279 w 926324"/>
                  <a:gd name="connsiteY4" fmla="*/ 18443 h 469108"/>
                  <a:gd name="connsiteX5" fmla="*/ 923671 w 926324"/>
                  <a:gd name="connsiteY5" fmla="*/ 247043 h 469108"/>
                  <a:gd name="connsiteX6" fmla="*/ 800579 w 926324"/>
                  <a:gd name="connsiteY6" fmla="*/ 449266 h 469108"/>
                  <a:gd name="connsiteX7" fmla="*/ 598356 w 926324"/>
                  <a:gd name="connsiteY7" fmla="*/ 370135 h 469108"/>
                  <a:gd name="connsiteX8" fmla="*/ 466471 w 926324"/>
                  <a:gd name="connsiteY8" fmla="*/ 343758 h 469108"/>
                  <a:gd name="connsiteX9" fmla="*/ 317002 w 926324"/>
                  <a:gd name="connsiteY9" fmla="*/ 387720 h 4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6324" h="469108">
                    <a:moveTo>
                      <a:pt x="317002" y="387720"/>
                    </a:moveTo>
                    <a:cubicBezTo>
                      <a:pt x="265713" y="408235"/>
                      <a:pt x="211494" y="482969"/>
                      <a:pt x="158740" y="466850"/>
                    </a:cubicBezTo>
                    <a:cubicBezTo>
                      <a:pt x="105986" y="450731"/>
                      <a:pt x="-8313" y="361342"/>
                      <a:pt x="479" y="291004"/>
                    </a:cubicBezTo>
                    <a:cubicBezTo>
                      <a:pt x="9271" y="220666"/>
                      <a:pt x="97194" y="90247"/>
                      <a:pt x="211494" y="44820"/>
                    </a:cubicBezTo>
                    <a:cubicBezTo>
                      <a:pt x="325794" y="-607"/>
                      <a:pt x="567583" y="-15261"/>
                      <a:pt x="686279" y="18443"/>
                    </a:cubicBezTo>
                    <a:cubicBezTo>
                      <a:pt x="804975" y="52147"/>
                      <a:pt x="904621" y="175239"/>
                      <a:pt x="923671" y="247043"/>
                    </a:cubicBezTo>
                    <a:cubicBezTo>
                      <a:pt x="942721" y="318847"/>
                      <a:pt x="854798" y="428751"/>
                      <a:pt x="800579" y="449266"/>
                    </a:cubicBezTo>
                    <a:cubicBezTo>
                      <a:pt x="746360" y="469781"/>
                      <a:pt x="654041" y="387720"/>
                      <a:pt x="598356" y="370135"/>
                    </a:cubicBezTo>
                    <a:cubicBezTo>
                      <a:pt x="542671" y="352550"/>
                      <a:pt x="510432" y="343758"/>
                      <a:pt x="466471" y="343758"/>
                    </a:cubicBezTo>
                    <a:cubicBezTo>
                      <a:pt x="422510" y="343758"/>
                      <a:pt x="368291" y="367205"/>
                      <a:pt x="317002" y="387720"/>
                    </a:cubicBezTo>
                    <a:close/>
                  </a:path>
                </a:pathLst>
              </a:custGeom>
              <a:solidFill>
                <a:srgbClr val="FF0000">
                  <a:alpha val="6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AF2B840-6F45-A143-97AC-9018A9DBD52D}"/>
                  </a:ext>
                </a:extLst>
              </p:cNvPr>
              <p:cNvSpPr txBox="1"/>
              <p:nvPr/>
            </p:nvSpPr>
            <p:spPr>
              <a:xfrm>
                <a:off x="4702284" y="4262491"/>
                <a:ext cx="425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Bcl6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7974899-1A78-E84A-BBD8-BA09EBB8FA3D}"/>
                </a:ext>
              </a:extLst>
            </p:cNvPr>
            <p:cNvGrpSpPr/>
            <p:nvPr/>
          </p:nvGrpSpPr>
          <p:grpSpPr>
            <a:xfrm>
              <a:off x="7429212" y="3005099"/>
              <a:ext cx="528985" cy="302017"/>
              <a:chOff x="4650350" y="4262491"/>
              <a:chExt cx="528985" cy="302017"/>
            </a:xfrm>
          </p:grpSpPr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7992383A-FEF9-D740-B60A-ABD72CEAA4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50350" y="4292616"/>
                <a:ext cx="528985" cy="271892"/>
              </a:xfrm>
              <a:custGeom>
                <a:avLst/>
                <a:gdLst>
                  <a:gd name="connsiteX0" fmla="*/ 317002 w 926324"/>
                  <a:gd name="connsiteY0" fmla="*/ 387720 h 469108"/>
                  <a:gd name="connsiteX1" fmla="*/ 158740 w 926324"/>
                  <a:gd name="connsiteY1" fmla="*/ 466850 h 469108"/>
                  <a:gd name="connsiteX2" fmla="*/ 479 w 926324"/>
                  <a:gd name="connsiteY2" fmla="*/ 291004 h 469108"/>
                  <a:gd name="connsiteX3" fmla="*/ 211494 w 926324"/>
                  <a:gd name="connsiteY3" fmla="*/ 44820 h 469108"/>
                  <a:gd name="connsiteX4" fmla="*/ 686279 w 926324"/>
                  <a:gd name="connsiteY4" fmla="*/ 18443 h 469108"/>
                  <a:gd name="connsiteX5" fmla="*/ 923671 w 926324"/>
                  <a:gd name="connsiteY5" fmla="*/ 247043 h 469108"/>
                  <a:gd name="connsiteX6" fmla="*/ 800579 w 926324"/>
                  <a:gd name="connsiteY6" fmla="*/ 449266 h 469108"/>
                  <a:gd name="connsiteX7" fmla="*/ 598356 w 926324"/>
                  <a:gd name="connsiteY7" fmla="*/ 370135 h 469108"/>
                  <a:gd name="connsiteX8" fmla="*/ 466471 w 926324"/>
                  <a:gd name="connsiteY8" fmla="*/ 343758 h 469108"/>
                  <a:gd name="connsiteX9" fmla="*/ 317002 w 926324"/>
                  <a:gd name="connsiteY9" fmla="*/ 387720 h 4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6324" h="469108">
                    <a:moveTo>
                      <a:pt x="317002" y="387720"/>
                    </a:moveTo>
                    <a:cubicBezTo>
                      <a:pt x="265713" y="408235"/>
                      <a:pt x="211494" y="482969"/>
                      <a:pt x="158740" y="466850"/>
                    </a:cubicBezTo>
                    <a:cubicBezTo>
                      <a:pt x="105986" y="450731"/>
                      <a:pt x="-8313" y="361342"/>
                      <a:pt x="479" y="291004"/>
                    </a:cubicBezTo>
                    <a:cubicBezTo>
                      <a:pt x="9271" y="220666"/>
                      <a:pt x="97194" y="90247"/>
                      <a:pt x="211494" y="44820"/>
                    </a:cubicBezTo>
                    <a:cubicBezTo>
                      <a:pt x="325794" y="-607"/>
                      <a:pt x="567583" y="-15261"/>
                      <a:pt x="686279" y="18443"/>
                    </a:cubicBezTo>
                    <a:cubicBezTo>
                      <a:pt x="804975" y="52147"/>
                      <a:pt x="904621" y="175239"/>
                      <a:pt x="923671" y="247043"/>
                    </a:cubicBezTo>
                    <a:cubicBezTo>
                      <a:pt x="942721" y="318847"/>
                      <a:pt x="854798" y="428751"/>
                      <a:pt x="800579" y="449266"/>
                    </a:cubicBezTo>
                    <a:cubicBezTo>
                      <a:pt x="746360" y="469781"/>
                      <a:pt x="654041" y="387720"/>
                      <a:pt x="598356" y="370135"/>
                    </a:cubicBezTo>
                    <a:cubicBezTo>
                      <a:pt x="542671" y="352550"/>
                      <a:pt x="510432" y="343758"/>
                      <a:pt x="466471" y="343758"/>
                    </a:cubicBezTo>
                    <a:cubicBezTo>
                      <a:pt x="422510" y="343758"/>
                      <a:pt x="368291" y="367205"/>
                      <a:pt x="317002" y="387720"/>
                    </a:cubicBezTo>
                    <a:close/>
                  </a:path>
                </a:pathLst>
              </a:custGeom>
              <a:solidFill>
                <a:srgbClr val="FF0000">
                  <a:alpha val="6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7723C5A-21D3-E348-8BDC-D3BE4636A396}"/>
                  </a:ext>
                </a:extLst>
              </p:cNvPr>
              <p:cNvSpPr txBox="1"/>
              <p:nvPr/>
            </p:nvSpPr>
            <p:spPr>
              <a:xfrm>
                <a:off x="4702284" y="4262491"/>
                <a:ext cx="425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Bcl6</a:t>
                </a: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42612F6-610E-C74C-8DD4-0BA04520E3B4}"/>
                </a:ext>
              </a:extLst>
            </p:cNvPr>
            <p:cNvGrpSpPr/>
            <p:nvPr/>
          </p:nvGrpSpPr>
          <p:grpSpPr>
            <a:xfrm>
              <a:off x="7514581" y="3377312"/>
              <a:ext cx="528985" cy="302017"/>
              <a:chOff x="4650350" y="4262491"/>
              <a:chExt cx="528985" cy="302017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B16CB228-06E2-8B40-9FA0-27E635805B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50350" y="4292616"/>
                <a:ext cx="528985" cy="271892"/>
              </a:xfrm>
              <a:custGeom>
                <a:avLst/>
                <a:gdLst>
                  <a:gd name="connsiteX0" fmla="*/ 317002 w 926324"/>
                  <a:gd name="connsiteY0" fmla="*/ 387720 h 469108"/>
                  <a:gd name="connsiteX1" fmla="*/ 158740 w 926324"/>
                  <a:gd name="connsiteY1" fmla="*/ 466850 h 469108"/>
                  <a:gd name="connsiteX2" fmla="*/ 479 w 926324"/>
                  <a:gd name="connsiteY2" fmla="*/ 291004 h 469108"/>
                  <a:gd name="connsiteX3" fmla="*/ 211494 w 926324"/>
                  <a:gd name="connsiteY3" fmla="*/ 44820 h 469108"/>
                  <a:gd name="connsiteX4" fmla="*/ 686279 w 926324"/>
                  <a:gd name="connsiteY4" fmla="*/ 18443 h 469108"/>
                  <a:gd name="connsiteX5" fmla="*/ 923671 w 926324"/>
                  <a:gd name="connsiteY5" fmla="*/ 247043 h 469108"/>
                  <a:gd name="connsiteX6" fmla="*/ 800579 w 926324"/>
                  <a:gd name="connsiteY6" fmla="*/ 449266 h 469108"/>
                  <a:gd name="connsiteX7" fmla="*/ 598356 w 926324"/>
                  <a:gd name="connsiteY7" fmla="*/ 370135 h 469108"/>
                  <a:gd name="connsiteX8" fmla="*/ 466471 w 926324"/>
                  <a:gd name="connsiteY8" fmla="*/ 343758 h 469108"/>
                  <a:gd name="connsiteX9" fmla="*/ 317002 w 926324"/>
                  <a:gd name="connsiteY9" fmla="*/ 387720 h 46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6324" h="469108">
                    <a:moveTo>
                      <a:pt x="317002" y="387720"/>
                    </a:moveTo>
                    <a:cubicBezTo>
                      <a:pt x="265713" y="408235"/>
                      <a:pt x="211494" y="482969"/>
                      <a:pt x="158740" y="466850"/>
                    </a:cubicBezTo>
                    <a:cubicBezTo>
                      <a:pt x="105986" y="450731"/>
                      <a:pt x="-8313" y="361342"/>
                      <a:pt x="479" y="291004"/>
                    </a:cubicBezTo>
                    <a:cubicBezTo>
                      <a:pt x="9271" y="220666"/>
                      <a:pt x="97194" y="90247"/>
                      <a:pt x="211494" y="44820"/>
                    </a:cubicBezTo>
                    <a:cubicBezTo>
                      <a:pt x="325794" y="-607"/>
                      <a:pt x="567583" y="-15261"/>
                      <a:pt x="686279" y="18443"/>
                    </a:cubicBezTo>
                    <a:cubicBezTo>
                      <a:pt x="804975" y="52147"/>
                      <a:pt x="904621" y="175239"/>
                      <a:pt x="923671" y="247043"/>
                    </a:cubicBezTo>
                    <a:cubicBezTo>
                      <a:pt x="942721" y="318847"/>
                      <a:pt x="854798" y="428751"/>
                      <a:pt x="800579" y="449266"/>
                    </a:cubicBezTo>
                    <a:cubicBezTo>
                      <a:pt x="746360" y="469781"/>
                      <a:pt x="654041" y="387720"/>
                      <a:pt x="598356" y="370135"/>
                    </a:cubicBezTo>
                    <a:cubicBezTo>
                      <a:pt x="542671" y="352550"/>
                      <a:pt x="510432" y="343758"/>
                      <a:pt x="466471" y="343758"/>
                    </a:cubicBezTo>
                    <a:cubicBezTo>
                      <a:pt x="422510" y="343758"/>
                      <a:pt x="368291" y="367205"/>
                      <a:pt x="317002" y="387720"/>
                    </a:cubicBezTo>
                    <a:close/>
                  </a:path>
                </a:pathLst>
              </a:custGeom>
              <a:solidFill>
                <a:srgbClr val="FF0000">
                  <a:alpha val="6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87112BF-1FAE-AA42-A201-9B2B8A04C147}"/>
                  </a:ext>
                </a:extLst>
              </p:cNvPr>
              <p:cNvSpPr txBox="1"/>
              <p:nvPr/>
            </p:nvSpPr>
            <p:spPr>
              <a:xfrm>
                <a:off x="4702284" y="4262491"/>
                <a:ext cx="425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Bcl6</a:t>
                </a:r>
              </a:p>
            </p:txBody>
          </p:sp>
        </p:grp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440EDBA8-310C-9149-9382-CA3BE8F6FB85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Proposed Auto-regulatory Mechanism of Bcl6 in </a:t>
            </a:r>
            <a:r>
              <a:rPr lang="en-US" sz="2000" dirty="0" err="1">
                <a:solidFill>
                  <a:prstClr val="black"/>
                </a:solidFill>
              </a:rPr>
              <a:t>Tfh</a:t>
            </a:r>
            <a:r>
              <a:rPr lang="en-US" sz="2000" dirty="0">
                <a:solidFill>
                  <a:prstClr val="black"/>
                </a:solidFill>
              </a:rPr>
              <a:t>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174099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BAF47909-E4D5-884A-8ECA-D905ABF0876F}"/>
              </a:ext>
            </a:extLst>
          </p:cNvPr>
          <p:cNvGrpSpPr>
            <a:grpSpLocks noChangeAspect="1"/>
          </p:cNvGrpSpPr>
          <p:nvPr/>
        </p:nvGrpSpPr>
        <p:grpSpPr>
          <a:xfrm>
            <a:off x="5031644" y="1859068"/>
            <a:ext cx="2850781" cy="1305637"/>
            <a:chOff x="765109" y="2514010"/>
            <a:chExt cx="2009340" cy="92026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078D52-58D4-E444-8C40-D66A14500F92}"/>
                </a:ext>
              </a:extLst>
            </p:cNvPr>
            <p:cNvSpPr txBox="1"/>
            <p:nvPr/>
          </p:nvSpPr>
          <p:spPr>
            <a:xfrm>
              <a:off x="765109" y="2532075"/>
              <a:ext cx="443131" cy="28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Bcl6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200BEB-C5F5-A84E-96BF-6149F785F6C1}"/>
                </a:ext>
              </a:extLst>
            </p:cNvPr>
            <p:cNvSpPr txBox="1"/>
            <p:nvPr/>
          </p:nvSpPr>
          <p:spPr>
            <a:xfrm>
              <a:off x="1699191" y="2532075"/>
              <a:ext cx="539168" cy="238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Blimp1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5E3B107-A4BB-7640-AFC0-F9BA8EC74645}"/>
                </a:ext>
              </a:extLst>
            </p:cNvPr>
            <p:cNvCxnSpPr/>
            <p:nvPr/>
          </p:nvCxnSpPr>
          <p:spPr>
            <a:xfrm>
              <a:off x="1897915" y="3118501"/>
              <a:ext cx="137160" cy="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BAD5AC-6B74-7C45-86F7-42DCB533B3CF}"/>
                </a:ext>
              </a:extLst>
            </p:cNvPr>
            <p:cNvCxnSpPr>
              <a:cxnSpLocks/>
            </p:cNvCxnSpPr>
            <p:nvPr/>
          </p:nvCxnSpPr>
          <p:spPr>
            <a:xfrm>
              <a:off x="1966495" y="2844181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5E9D772-7276-AF42-B629-9CEFBF862D69}"/>
                </a:ext>
              </a:extLst>
            </p:cNvPr>
            <p:cNvCxnSpPr>
              <a:cxnSpLocks/>
            </p:cNvCxnSpPr>
            <p:nvPr/>
          </p:nvCxnSpPr>
          <p:spPr>
            <a:xfrm>
              <a:off x="1541388" y="2514010"/>
              <a:ext cx="0" cy="13716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D76EF43-E49B-AA48-9740-904EA40C51F0}"/>
                </a:ext>
              </a:extLst>
            </p:cNvPr>
            <p:cNvCxnSpPr>
              <a:cxnSpLocks/>
            </p:cNvCxnSpPr>
            <p:nvPr/>
          </p:nvCxnSpPr>
          <p:spPr>
            <a:xfrm>
              <a:off x="1267068" y="2582590"/>
              <a:ext cx="274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963A6B-5859-084C-B1BA-9499BD384D3B}"/>
                </a:ext>
              </a:extLst>
            </p:cNvPr>
            <p:cNvCxnSpPr>
              <a:cxnSpLocks/>
            </p:cNvCxnSpPr>
            <p:nvPr/>
          </p:nvCxnSpPr>
          <p:spPr>
            <a:xfrm>
              <a:off x="1267068" y="2670287"/>
              <a:ext cx="0" cy="13716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BE0772A-8967-D842-9E5D-193A6D05D73F}"/>
                </a:ext>
              </a:extLst>
            </p:cNvPr>
            <p:cNvCxnSpPr>
              <a:cxnSpLocks/>
            </p:cNvCxnSpPr>
            <p:nvPr/>
          </p:nvCxnSpPr>
          <p:spPr>
            <a:xfrm>
              <a:off x="1267068" y="2738867"/>
              <a:ext cx="274320" cy="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D995667-FB23-074F-83C6-8EAD3EF5E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723" y="3227688"/>
              <a:ext cx="637544" cy="994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1175E2-BD87-704B-BACE-3B5C177AC2C0}"/>
                </a:ext>
              </a:extLst>
            </p:cNvPr>
            <p:cNvSpPr txBox="1"/>
            <p:nvPr/>
          </p:nvSpPr>
          <p:spPr>
            <a:xfrm>
              <a:off x="810952" y="3022101"/>
              <a:ext cx="682163" cy="412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Activated</a:t>
              </a:r>
            </a:p>
            <a:p>
              <a:pPr algn="ctr"/>
              <a:r>
                <a:rPr lang="en-US" sz="1600" dirty="0"/>
                <a:t>CD4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D5841A-02CD-E347-A55B-22967F460A11}"/>
                </a:ext>
              </a:extLst>
            </p:cNvPr>
            <p:cNvSpPr txBox="1"/>
            <p:nvPr/>
          </p:nvSpPr>
          <p:spPr>
            <a:xfrm>
              <a:off x="2454473" y="3108870"/>
              <a:ext cx="319976" cy="238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Tfh</a:t>
              </a:r>
              <a:endParaRPr lang="en-US" sz="16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5CBF466-8EE3-0E41-B60A-C2E0DDCC9EEF}"/>
              </a:ext>
            </a:extLst>
          </p:cNvPr>
          <p:cNvGrpSpPr/>
          <p:nvPr/>
        </p:nvGrpSpPr>
        <p:grpSpPr>
          <a:xfrm>
            <a:off x="751094" y="982217"/>
            <a:ext cx="2981649" cy="2586340"/>
            <a:chOff x="2881269" y="710868"/>
            <a:chExt cx="2981649" cy="2586340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310C165-B27C-3A4C-946E-001C28186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 b="37761"/>
            <a:stretch/>
          </p:blipFill>
          <p:spPr>
            <a:xfrm>
              <a:off x="2881269" y="710868"/>
              <a:ext cx="2908837" cy="2586340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26FAB9-A000-884A-B8E5-A19036B133F7}"/>
                </a:ext>
              </a:extLst>
            </p:cNvPr>
            <p:cNvSpPr/>
            <p:nvPr/>
          </p:nvSpPr>
          <p:spPr>
            <a:xfrm>
              <a:off x="5074074" y="1927585"/>
              <a:ext cx="728331" cy="324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C409A10-2E0A-7342-8CEF-74CB52FA2BDA}"/>
                </a:ext>
              </a:extLst>
            </p:cNvPr>
            <p:cNvSpPr/>
            <p:nvPr/>
          </p:nvSpPr>
          <p:spPr>
            <a:xfrm>
              <a:off x="5609717" y="2488730"/>
              <a:ext cx="253201" cy="324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BD5A5A1-D2A6-6E49-9B1E-97C4B64E72E2}"/>
              </a:ext>
            </a:extLst>
          </p:cNvPr>
          <p:cNvSpPr txBox="1"/>
          <p:nvPr/>
        </p:nvSpPr>
        <p:spPr>
          <a:xfrm>
            <a:off x="87874" y="3469662"/>
            <a:ext cx="265228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Calibri" panose="020F0502020204030204" pitchFamily="34" charset="0"/>
                <a:cs typeface="Calibri" panose="020F0502020204030204" pitchFamily="34" charset="0"/>
              </a:rPr>
              <a:t>Crotty, 2011 </a:t>
            </a:r>
            <a:r>
              <a:rPr lang="en-US" sz="750" i="1" dirty="0">
                <a:latin typeface="Calibri" panose="020F0502020204030204" pitchFamily="34" charset="0"/>
                <a:cs typeface="Calibri" panose="020F0502020204030204" pitchFamily="34" charset="0"/>
              </a:rPr>
              <a:t>Ann Rev </a:t>
            </a:r>
            <a:r>
              <a:rPr lang="en-US" sz="750" i="1" dirty="0" err="1">
                <a:latin typeface="Calibri" panose="020F0502020204030204" pitchFamily="34" charset="0"/>
                <a:cs typeface="Calibri" panose="020F0502020204030204" pitchFamily="34" charset="0"/>
              </a:rPr>
              <a:t>Immunol</a:t>
            </a:r>
            <a:r>
              <a:rPr lang="en-US" sz="750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750" dirty="0">
                <a:latin typeface="Calibri" panose="020F0502020204030204" pitchFamily="34" charset="0"/>
                <a:cs typeface="Calibri" panose="020F0502020204030204" pitchFamily="34" charset="0"/>
              </a:rPr>
              <a:t> 29:621-63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2544CB-7C62-8C4E-96A1-97EF9343F295}"/>
              </a:ext>
            </a:extLst>
          </p:cNvPr>
          <p:cNvSpPr txBox="1"/>
          <p:nvPr/>
        </p:nvSpPr>
        <p:spPr>
          <a:xfrm>
            <a:off x="301432" y="4176546"/>
            <a:ext cx="8541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Hypothesis: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the Tfh differentiation is a default setting in activated CD4 T cells,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CD4 T cells will differentiate to Tfh in the absence of Bcl6 and Blimp1.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75800B-B7DF-474C-AD8E-15390DFACC2C}"/>
              </a:ext>
            </a:extLst>
          </p:cNvPr>
          <p:cNvSpPr txBox="1"/>
          <p:nvPr/>
        </p:nvSpPr>
        <p:spPr>
          <a:xfrm>
            <a:off x="4232023" y="777264"/>
            <a:ext cx="472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1. Is Tfh differentiation a default pathway for activated CD4 T cells?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9C10DC-19BA-014C-9010-C05E5FC710B7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Differentiation Model in the Context of Gene Regulation by Bcl6</a:t>
            </a:r>
          </a:p>
        </p:txBody>
      </p:sp>
    </p:spTree>
    <p:extLst>
      <p:ext uri="{BB962C8B-B14F-4D97-AF65-F5344CB8AC3E}">
        <p14:creationId xmlns:p14="http://schemas.microsoft.com/office/powerpoint/2010/main" val="48375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C2D58C-F833-854C-9F5C-A07D1B8F9F2C}"/>
              </a:ext>
            </a:extLst>
          </p:cNvPr>
          <p:cNvGrpSpPr/>
          <p:nvPr/>
        </p:nvGrpSpPr>
        <p:grpSpPr>
          <a:xfrm>
            <a:off x="2727094" y="603643"/>
            <a:ext cx="4164867" cy="1155586"/>
            <a:chOff x="2727094" y="603643"/>
            <a:chExt cx="4164867" cy="1155586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1C0D7DA-7AE3-4947-BDC2-6DCFFF925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436" y="994258"/>
              <a:ext cx="465427" cy="46542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D6F781-1693-EA4E-B6E1-6DE1D90DD773}"/>
                </a:ext>
              </a:extLst>
            </p:cNvPr>
            <p:cNvSpPr txBox="1"/>
            <p:nvPr/>
          </p:nvSpPr>
          <p:spPr>
            <a:xfrm>
              <a:off x="2881422" y="814999"/>
              <a:ext cx="109036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1. WT</a:t>
              </a:r>
            </a:p>
            <a:p>
              <a:r>
                <a:rPr lang="en-US" sz="1050" dirty="0"/>
                <a:t>2. Bcl6</a:t>
              </a:r>
              <a:r>
                <a:rPr lang="en-US" sz="1050" baseline="30000" dirty="0"/>
                <a:t>f/f</a:t>
              </a:r>
            </a:p>
            <a:p>
              <a:r>
                <a:rPr lang="en-US" sz="1050" dirty="0"/>
                <a:t>3. Prdm1</a:t>
              </a:r>
              <a:r>
                <a:rPr lang="en-US" sz="1050" baseline="30000" dirty="0"/>
                <a:t>f/f</a:t>
              </a:r>
            </a:p>
            <a:p>
              <a:r>
                <a:rPr lang="en-US" sz="1050" dirty="0"/>
                <a:t>4. Bcl6</a:t>
              </a:r>
              <a:r>
                <a:rPr lang="en-US" sz="1050" baseline="30000" dirty="0"/>
                <a:t>f/f</a:t>
              </a:r>
              <a:r>
                <a:rPr lang="en-US" sz="1050" dirty="0"/>
                <a:t>Prdm1</a:t>
              </a:r>
              <a:r>
                <a:rPr lang="en-US" sz="1050" baseline="30000" dirty="0"/>
                <a:t>f/f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F0392E-A1F6-C243-9619-2DCD9B05CCDB}"/>
                </a:ext>
              </a:extLst>
            </p:cNvPr>
            <p:cNvSpPr txBox="1"/>
            <p:nvPr/>
          </p:nvSpPr>
          <p:spPr>
            <a:xfrm>
              <a:off x="4093616" y="1328342"/>
              <a:ext cx="6928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recipient</a:t>
              </a:r>
            </a:p>
            <a:p>
              <a:pPr algn="ctr"/>
              <a:r>
                <a:rPr lang="en-US" sz="1050" dirty="0"/>
                <a:t>WT B6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793CC5-8C9E-104D-86E9-840B3114D4B5}"/>
                </a:ext>
              </a:extLst>
            </p:cNvPr>
            <p:cNvSpPr txBox="1"/>
            <p:nvPr/>
          </p:nvSpPr>
          <p:spPr>
            <a:xfrm>
              <a:off x="2727094" y="603643"/>
              <a:ext cx="16642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SMARTA </a:t>
              </a:r>
              <a:r>
                <a:rPr lang="en-US" sz="1050" i="1" dirty="0"/>
                <a:t>Cd4</a:t>
              </a:r>
              <a:r>
                <a:rPr lang="en-US" sz="1050" dirty="0"/>
                <a:t>-Cre</a:t>
              </a:r>
              <a:r>
                <a:rPr lang="en-US" sz="1050" baseline="30000" dirty="0"/>
                <a:t>+</a:t>
              </a:r>
              <a:r>
                <a:rPr lang="en-US" sz="1050" dirty="0"/>
                <a:t> CD45.1</a:t>
              </a:r>
              <a:r>
                <a:rPr lang="en-US" sz="1050" baseline="30000" dirty="0"/>
                <a:t>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4BB69C-EBB2-AA48-B460-E9B519E1D300}"/>
                </a:ext>
              </a:extLst>
            </p:cNvPr>
            <p:cNvSpPr txBox="1"/>
            <p:nvPr/>
          </p:nvSpPr>
          <p:spPr>
            <a:xfrm>
              <a:off x="4665241" y="718828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/>
                <a:t>cells</a:t>
              </a:r>
              <a:endParaRPr lang="en-US" sz="105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645B5C-009D-7841-912C-07CF4770C5A2}"/>
                </a:ext>
              </a:extLst>
            </p:cNvPr>
            <p:cNvGrpSpPr/>
            <p:nvPr/>
          </p:nvGrpSpPr>
          <p:grpSpPr>
            <a:xfrm>
              <a:off x="3953787" y="865150"/>
              <a:ext cx="265876" cy="592908"/>
              <a:chOff x="1982681" y="3816275"/>
              <a:chExt cx="320040" cy="911676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B613D0B-A908-2A42-A339-7D24C49D43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841" y="4271616"/>
                <a:ext cx="182880" cy="994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086E2F1-743C-6447-B0EB-0BA3C4BC4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841" y="3816275"/>
                <a:ext cx="0" cy="91167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34A3A7B-8857-3047-874A-69191AD5EA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4727951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BBB6140-20DC-E844-8330-C323869A9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3816275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A9EA90D-2129-C742-BB76-55811796D02B}"/>
                </a:ext>
              </a:extLst>
            </p:cNvPr>
            <p:cNvCxnSpPr>
              <a:cxnSpLocks/>
            </p:cNvCxnSpPr>
            <p:nvPr/>
          </p:nvCxnSpPr>
          <p:spPr>
            <a:xfrm>
              <a:off x="4881806" y="963284"/>
              <a:ext cx="0" cy="235247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3863AE-3150-9140-9517-84DC29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403" y="1213330"/>
              <a:ext cx="1779944" cy="1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B32F31-8A57-DF4E-8DED-E2A30273673A}"/>
                </a:ext>
              </a:extLst>
            </p:cNvPr>
            <p:cNvCxnSpPr>
              <a:cxnSpLocks/>
            </p:cNvCxnSpPr>
            <p:nvPr/>
          </p:nvCxnSpPr>
          <p:spPr>
            <a:xfrm>
              <a:off x="5359063" y="963284"/>
              <a:ext cx="0" cy="235247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D4DBAD-B764-354C-A8B7-6407C0B3DAF7}"/>
                </a:ext>
              </a:extLst>
            </p:cNvPr>
            <p:cNvCxnSpPr>
              <a:cxnSpLocks/>
            </p:cNvCxnSpPr>
            <p:nvPr/>
          </p:nvCxnSpPr>
          <p:spPr>
            <a:xfrm>
              <a:off x="6569597" y="954910"/>
              <a:ext cx="0" cy="235247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95D161-3D0B-D243-AF20-9FC919DD796E}"/>
                </a:ext>
              </a:extLst>
            </p:cNvPr>
            <p:cNvSpPr txBox="1"/>
            <p:nvPr/>
          </p:nvSpPr>
          <p:spPr>
            <a:xfrm>
              <a:off x="5028683" y="724791"/>
              <a:ext cx="66075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KLH-gp</a:t>
              </a:r>
              <a:r>
                <a:rPr lang="en-US" sz="1050" baseline="-25000" dirty="0"/>
                <a:t>61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597D8C-D2B7-4840-831B-F2F46B33F5DD}"/>
                </a:ext>
              </a:extLst>
            </p:cNvPr>
            <p:cNvSpPr txBox="1"/>
            <p:nvPr/>
          </p:nvSpPr>
          <p:spPr>
            <a:xfrm>
              <a:off x="6247233" y="716062"/>
              <a:ext cx="6447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Analysis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71CDF6-3CD6-A141-BABC-24A05FD98FAD}"/>
                </a:ext>
              </a:extLst>
            </p:cNvPr>
            <p:cNvSpPr txBox="1"/>
            <p:nvPr/>
          </p:nvSpPr>
          <p:spPr>
            <a:xfrm>
              <a:off x="4694897" y="1227939"/>
              <a:ext cx="3738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d-1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456D33-D34F-B04A-A517-C0F7B76C7720}"/>
                </a:ext>
              </a:extLst>
            </p:cNvPr>
            <p:cNvSpPr txBox="1"/>
            <p:nvPr/>
          </p:nvSpPr>
          <p:spPr>
            <a:xfrm>
              <a:off x="5193794" y="1227939"/>
              <a:ext cx="3305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d0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68FAB6-CD3F-894F-A314-D810B0273F88}"/>
                </a:ext>
              </a:extLst>
            </p:cNvPr>
            <p:cNvSpPr txBox="1"/>
            <p:nvPr/>
          </p:nvSpPr>
          <p:spPr>
            <a:xfrm>
              <a:off x="6404328" y="1227939"/>
              <a:ext cx="3305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d8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D99BCF-5F75-C243-B01E-9934E103E562}"/>
              </a:ext>
            </a:extLst>
          </p:cNvPr>
          <p:cNvSpPr txBox="1"/>
          <p:nvPr/>
        </p:nvSpPr>
        <p:spPr>
          <a:xfrm>
            <a:off x="77105" y="5345668"/>
            <a:ext cx="886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SMARTA cells failed to properly differentiate into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GC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cells.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8B649E-8095-AE49-A1F7-79EDCD858CDB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</a:t>
            </a:r>
            <a:r>
              <a:rPr lang="en-US" sz="1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Combined Deficiency on </a:t>
            </a:r>
            <a:r>
              <a:rPr lang="en-US" sz="18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Differentiation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FC1983-5770-8A4F-8BC2-F8846ED184D2}"/>
              </a:ext>
            </a:extLst>
          </p:cNvPr>
          <p:cNvSpPr txBox="1"/>
          <p:nvPr/>
        </p:nvSpPr>
        <p:spPr>
          <a:xfrm rot="16200000">
            <a:off x="1657869" y="3389692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PSGL-1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C5BA37-D8CD-5446-9023-AAF416510591}"/>
              </a:ext>
            </a:extLst>
          </p:cNvPr>
          <p:cNvSpPr txBox="1"/>
          <p:nvPr/>
        </p:nvSpPr>
        <p:spPr>
          <a:xfrm rot="16200000">
            <a:off x="1734813" y="4225880"/>
            <a:ext cx="394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PD1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C4213F-54D2-814D-9D45-756C8B0DFE5A}"/>
              </a:ext>
            </a:extLst>
          </p:cNvPr>
          <p:cNvSpPr txBox="1"/>
          <p:nvPr/>
        </p:nvSpPr>
        <p:spPr>
          <a:xfrm rot="16200000">
            <a:off x="1691532" y="2388394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SLAM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7C0B7-F5DE-514A-B028-51E508D2EAAD}"/>
              </a:ext>
            </a:extLst>
          </p:cNvPr>
          <p:cNvSpPr txBox="1"/>
          <p:nvPr/>
        </p:nvSpPr>
        <p:spPr>
          <a:xfrm>
            <a:off x="2039508" y="4900573"/>
            <a:ext cx="556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CXCR5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7B1ED1-3F50-BE4F-B6B2-A75C19AE5D1F}"/>
              </a:ext>
            </a:extLst>
          </p:cNvPr>
          <p:cNvCxnSpPr>
            <a:cxnSpLocks/>
          </p:cNvCxnSpPr>
          <p:nvPr/>
        </p:nvCxnSpPr>
        <p:spPr>
          <a:xfrm>
            <a:off x="2552957" y="5023684"/>
            <a:ext cx="3787723" cy="170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97E7358-C969-F34B-B29F-B16591178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r="-1" b="4264"/>
          <a:stretch/>
        </p:blipFill>
        <p:spPr>
          <a:xfrm>
            <a:off x="2007875" y="2019182"/>
            <a:ext cx="955970" cy="9816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2525E8-660F-4140-B807-B91EE49D33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1" b="4264"/>
          <a:stretch/>
        </p:blipFill>
        <p:spPr>
          <a:xfrm>
            <a:off x="3101659" y="2019181"/>
            <a:ext cx="980673" cy="9816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A6B670-6929-EC4B-89C8-1DF3F7B46D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1" b="5996"/>
          <a:stretch/>
        </p:blipFill>
        <p:spPr>
          <a:xfrm>
            <a:off x="4220145" y="2019181"/>
            <a:ext cx="980675" cy="9638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E774B5B-7B37-7641-90B6-1B7F28E133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53" b="4264"/>
          <a:stretch/>
        </p:blipFill>
        <p:spPr>
          <a:xfrm>
            <a:off x="5321934" y="2019181"/>
            <a:ext cx="997376" cy="98163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A150C8-070B-A640-9C2E-F0800BCD7787}"/>
              </a:ext>
            </a:extLst>
          </p:cNvPr>
          <p:cNvSpPr txBox="1"/>
          <p:nvPr/>
        </p:nvSpPr>
        <p:spPr>
          <a:xfrm>
            <a:off x="2363395" y="1791219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2BBCF1-AF33-5540-8343-CABA65A0E25A}"/>
              </a:ext>
            </a:extLst>
          </p:cNvPr>
          <p:cNvSpPr txBox="1"/>
          <p:nvPr/>
        </p:nvSpPr>
        <p:spPr>
          <a:xfrm>
            <a:off x="5405565" y="1791219"/>
            <a:ext cx="949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Bcl6</a:t>
            </a:r>
            <a:r>
              <a:rPr lang="en-US" sz="1000" baseline="30000" dirty="0"/>
              <a:t>f/f</a:t>
            </a:r>
            <a:r>
              <a:rPr lang="en-US" sz="1000" dirty="0"/>
              <a:t> Prdm1</a:t>
            </a:r>
            <a:r>
              <a:rPr lang="en-US" sz="1000" baseline="30000" dirty="0"/>
              <a:t>f/f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BB7A1D-F0B8-8549-B664-718F0B1C8E4D}"/>
              </a:ext>
            </a:extLst>
          </p:cNvPr>
          <p:cNvSpPr txBox="1"/>
          <p:nvPr/>
        </p:nvSpPr>
        <p:spPr>
          <a:xfrm>
            <a:off x="3455428" y="1791219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Bcl6</a:t>
            </a:r>
            <a:r>
              <a:rPr lang="en-US" sz="1000" baseline="30000" dirty="0"/>
              <a:t>f/f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2B88B1-3077-B545-BC1F-7AA4151E122F}"/>
              </a:ext>
            </a:extLst>
          </p:cNvPr>
          <p:cNvSpPr txBox="1"/>
          <p:nvPr/>
        </p:nvSpPr>
        <p:spPr>
          <a:xfrm>
            <a:off x="4494365" y="1791219"/>
            <a:ext cx="615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Prdm1</a:t>
            </a:r>
            <a:r>
              <a:rPr lang="en-US" sz="1000" baseline="30000" dirty="0"/>
              <a:t>f/f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D0CDBF3-85AE-C943-B8FD-60A4AB0AF1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44" b="4980"/>
          <a:stretch/>
        </p:blipFill>
        <p:spPr>
          <a:xfrm>
            <a:off x="2007874" y="2982734"/>
            <a:ext cx="951199" cy="97429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350EABD-D4E0-474B-BC97-8BD682076D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44" b="4980"/>
          <a:stretch/>
        </p:blipFill>
        <p:spPr>
          <a:xfrm>
            <a:off x="3126364" y="2982734"/>
            <a:ext cx="951198" cy="9742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B69F914-F77E-5F44-813B-BD621CB661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94" b="4980"/>
          <a:stretch/>
        </p:blipFill>
        <p:spPr>
          <a:xfrm>
            <a:off x="4220144" y="2982734"/>
            <a:ext cx="975905" cy="9742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43B4B19-09B5-EA40-8A76-881D308B780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99" b="4980"/>
          <a:stretch/>
        </p:blipFill>
        <p:spPr>
          <a:xfrm>
            <a:off x="5312393" y="2982733"/>
            <a:ext cx="1002146" cy="9742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64C639B-4380-EC4C-8B04-DABCF0C3FF6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544" b="7410"/>
          <a:stretch/>
        </p:blipFill>
        <p:spPr>
          <a:xfrm>
            <a:off x="2007874" y="3937196"/>
            <a:ext cx="951200" cy="9493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470F0E9-B051-1848-9629-2B346A41445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195" b="6044"/>
          <a:stretch/>
        </p:blipFill>
        <p:spPr>
          <a:xfrm>
            <a:off x="3101658" y="3937196"/>
            <a:ext cx="975903" cy="9633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77E3324-5FAC-2D43-9E28-113EE873E69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194" b="4386"/>
          <a:stretch/>
        </p:blipFill>
        <p:spPr>
          <a:xfrm>
            <a:off x="4220144" y="3937196"/>
            <a:ext cx="975906" cy="98037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0783192-BB70-A747-8A1C-CC7F8A6D771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607" b="6044"/>
          <a:stretch/>
        </p:blipFill>
        <p:spPr>
          <a:xfrm>
            <a:off x="5321933" y="3937196"/>
            <a:ext cx="992605" cy="9633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FC4B7C8-A0AE-774A-8C00-363F24646BC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549" b="25013"/>
          <a:stretch/>
        </p:blipFill>
        <p:spPr>
          <a:xfrm>
            <a:off x="6483099" y="1977354"/>
            <a:ext cx="853387" cy="85619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6B812D4-2D75-3645-A810-E547A2FEA8F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1163" b="24988"/>
          <a:stretch/>
        </p:blipFill>
        <p:spPr>
          <a:xfrm>
            <a:off x="6483792" y="3068175"/>
            <a:ext cx="874992" cy="84835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F0181EC-59D2-764D-849A-FEED7EC4E03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462" b="26374"/>
          <a:stretch/>
        </p:blipFill>
        <p:spPr>
          <a:xfrm>
            <a:off x="6493247" y="4179462"/>
            <a:ext cx="831782" cy="832434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B6A8D4F-AFAC-6A4A-BC50-62BADC038F3D}"/>
              </a:ext>
            </a:extLst>
          </p:cNvPr>
          <p:cNvGrpSpPr/>
          <p:nvPr/>
        </p:nvGrpSpPr>
        <p:grpSpPr>
          <a:xfrm>
            <a:off x="6763097" y="2069414"/>
            <a:ext cx="457200" cy="45878"/>
            <a:chOff x="8229600" y="706095"/>
            <a:chExt cx="492544" cy="9144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A5B98FE-266D-3D4E-BC62-71FC78C6B27A}"/>
                </a:ext>
              </a:extLst>
            </p:cNvPr>
            <p:cNvCxnSpPr/>
            <p:nvPr/>
          </p:nvCxnSpPr>
          <p:spPr>
            <a:xfrm>
              <a:off x="8229600" y="706095"/>
              <a:ext cx="49254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51C5E5E-B298-984F-8F70-825FCA12E026}"/>
                </a:ext>
              </a:extLst>
            </p:cNvPr>
            <p:cNvCxnSpPr/>
            <p:nvPr/>
          </p:nvCxnSpPr>
          <p:spPr>
            <a:xfrm flipH="1">
              <a:off x="8229600" y="706095"/>
              <a:ext cx="4119" cy="9144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FC17F1F-9195-664E-8719-94D60E525F70}"/>
                </a:ext>
              </a:extLst>
            </p:cNvPr>
            <p:cNvCxnSpPr/>
            <p:nvPr/>
          </p:nvCxnSpPr>
          <p:spPr>
            <a:xfrm flipH="1">
              <a:off x="8718025" y="706095"/>
              <a:ext cx="4119" cy="9144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19D5A4A-95FE-104E-8471-2E1B95B95E9B}"/>
              </a:ext>
            </a:extLst>
          </p:cNvPr>
          <p:cNvSpPr txBox="1"/>
          <p:nvPr/>
        </p:nvSpPr>
        <p:spPr>
          <a:xfrm>
            <a:off x="6848068" y="1917207"/>
            <a:ext cx="28725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" dirty="0"/>
              <a:t>**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684DDD2-8B84-6345-9FFB-09E5B14926FA}"/>
              </a:ext>
            </a:extLst>
          </p:cNvPr>
          <p:cNvGrpSpPr/>
          <p:nvPr/>
        </p:nvGrpSpPr>
        <p:grpSpPr>
          <a:xfrm>
            <a:off x="7500275" y="1904107"/>
            <a:ext cx="962397" cy="771802"/>
            <a:chOff x="7500275" y="1904107"/>
            <a:chExt cx="962397" cy="77180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D3238CA-350C-6E42-B748-E34BED5D7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0275" y="2513114"/>
              <a:ext cx="163795" cy="91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F8650E-6AFB-2C46-B24C-37A886E127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0275" y="1992113"/>
              <a:ext cx="163795" cy="914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B67A1DD-D878-C948-9C7C-A22C13CFB511}"/>
                </a:ext>
              </a:extLst>
            </p:cNvPr>
            <p:cNvSpPr txBox="1"/>
            <p:nvPr/>
          </p:nvSpPr>
          <p:spPr>
            <a:xfrm>
              <a:off x="7614363" y="1904107"/>
              <a:ext cx="34336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WT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BDBE1C-220F-2442-A23C-B7A33FED6D03}"/>
                </a:ext>
              </a:extLst>
            </p:cNvPr>
            <p:cNvSpPr txBox="1"/>
            <p:nvPr/>
          </p:nvSpPr>
          <p:spPr>
            <a:xfrm>
              <a:off x="7614363" y="2445077"/>
              <a:ext cx="8483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  <a:r>
                <a:rPr lang="en-US" sz="900" dirty="0"/>
                <a:t>Prdm1</a:t>
              </a:r>
              <a:r>
                <a:rPr lang="en-US" sz="900" baseline="30000" dirty="0"/>
                <a:t>f/f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50F7CF2-69B7-6541-A589-F5C8CB43E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0275" y="2165780"/>
              <a:ext cx="163795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D354478-E64F-2747-9E6F-4E93054CA5E8}"/>
                </a:ext>
              </a:extLst>
            </p:cNvPr>
            <p:cNvSpPr txBox="1"/>
            <p:nvPr/>
          </p:nvSpPr>
          <p:spPr>
            <a:xfrm>
              <a:off x="7614363" y="2084430"/>
              <a:ext cx="4587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FBBBAD4-808F-954A-AF92-830400B823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0275" y="2339447"/>
              <a:ext cx="163795" cy="91440"/>
            </a:xfrm>
            <a:prstGeom prst="rect">
              <a:avLst/>
            </a:prstGeom>
            <a:solidFill>
              <a:srgbClr val="808080"/>
            </a:solidFill>
            <a:ln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140C0F-7CA6-474A-BBDD-A1E8CAB17228}"/>
                </a:ext>
              </a:extLst>
            </p:cNvPr>
            <p:cNvSpPr txBox="1"/>
            <p:nvPr/>
          </p:nvSpPr>
          <p:spPr>
            <a:xfrm>
              <a:off x="7614363" y="2264753"/>
              <a:ext cx="5741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Prdm1</a:t>
              </a:r>
              <a:r>
                <a:rPr lang="en-US" sz="900" baseline="30000" dirty="0"/>
                <a:t>f/f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EB5946D4-0B0E-D74E-B428-8371F5D4FB66}"/>
              </a:ext>
            </a:extLst>
          </p:cNvPr>
          <p:cNvSpPr txBox="1"/>
          <p:nvPr/>
        </p:nvSpPr>
        <p:spPr>
          <a:xfrm>
            <a:off x="6485417" y="1805714"/>
            <a:ext cx="8803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</a:t>
            </a:r>
            <a:r>
              <a:rPr lang="en-US" sz="700" dirty="0" err="1"/>
              <a:t>SLAM</a:t>
            </a:r>
            <a:r>
              <a:rPr lang="en-US" sz="700" baseline="30000" dirty="0" err="1"/>
              <a:t>lo</a:t>
            </a:r>
            <a:r>
              <a:rPr lang="en-US" sz="700" dirty="0"/>
              <a:t> </a:t>
            </a:r>
            <a:r>
              <a:rPr lang="en-US" sz="700" dirty="0" err="1"/>
              <a:t>Tfh</a:t>
            </a:r>
            <a:endParaRPr lang="en-US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0E8C7-5052-F34D-90DF-46B74E0260AA}"/>
              </a:ext>
            </a:extLst>
          </p:cNvPr>
          <p:cNvSpPr txBox="1"/>
          <p:nvPr/>
        </p:nvSpPr>
        <p:spPr>
          <a:xfrm>
            <a:off x="6399656" y="2920292"/>
            <a:ext cx="10518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PSGL-1</a:t>
            </a:r>
            <a:r>
              <a:rPr lang="en-US" sz="700" baseline="30000" dirty="0"/>
              <a:t>lo</a:t>
            </a:r>
            <a:r>
              <a:rPr lang="en-US" sz="700" dirty="0"/>
              <a:t> GC </a:t>
            </a:r>
            <a:r>
              <a:rPr lang="en-US" sz="700" dirty="0" err="1"/>
              <a:t>Tfh</a:t>
            </a:r>
            <a:endParaRPr lang="en-US" sz="7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BF6E98-CA03-AA48-AA64-2C41CB7128AC}"/>
              </a:ext>
            </a:extLst>
          </p:cNvPr>
          <p:cNvSpPr txBox="1"/>
          <p:nvPr/>
        </p:nvSpPr>
        <p:spPr>
          <a:xfrm>
            <a:off x="6454158" y="4024141"/>
            <a:ext cx="9428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PD1</a:t>
            </a:r>
            <a:r>
              <a:rPr lang="en-US" sz="700" baseline="30000" dirty="0"/>
              <a:t>hi</a:t>
            </a:r>
            <a:r>
              <a:rPr lang="en-US" sz="700" dirty="0"/>
              <a:t> GC </a:t>
            </a:r>
            <a:r>
              <a:rPr lang="en-US" sz="700" dirty="0" err="1"/>
              <a:t>Tfh</a:t>
            </a:r>
            <a:endParaRPr lang="en-US" sz="7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444CDA-06C1-A043-901A-815BDD383DFB}"/>
              </a:ext>
            </a:extLst>
          </p:cNvPr>
          <p:cNvGrpSpPr/>
          <p:nvPr/>
        </p:nvGrpSpPr>
        <p:grpSpPr>
          <a:xfrm>
            <a:off x="6763097" y="3182079"/>
            <a:ext cx="457200" cy="45878"/>
            <a:chOff x="8229600" y="706095"/>
            <a:chExt cx="492544" cy="91440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8C7495C-90CE-B642-8D06-21EC677A1343}"/>
                </a:ext>
              </a:extLst>
            </p:cNvPr>
            <p:cNvCxnSpPr/>
            <p:nvPr/>
          </p:nvCxnSpPr>
          <p:spPr>
            <a:xfrm>
              <a:off x="8229600" y="706095"/>
              <a:ext cx="49254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E6CFE85-24EE-B84A-850D-16A9D6E8F1F8}"/>
                </a:ext>
              </a:extLst>
            </p:cNvPr>
            <p:cNvCxnSpPr/>
            <p:nvPr/>
          </p:nvCxnSpPr>
          <p:spPr>
            <a:xfrm flipH="1">
              <a:off x="8229600" y="706095"/>
              <a:ext cx="4119" cy="9144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F9C4123-5AA0-534B-B403-1EB09055C5F3}"/>
                </a:ext>
              </a:extLst>
            </p:cNvPr>
            <p:cNvCxnSpPr/>
            <p:nvPr/>
          </p:nvCxnSpPr>
          <p:spPr>
            <a:xfrm flipH="1">
              <a:off x="8718025" y="706095"/>
              <a:ext cx="4119" cy="9144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7F860CD-5AA0-4C4B-849D-C5A57E8AEE16}"/>
              </a:ext>
            </a:extLst>
          </p:cNvPr>
          <p:cNvSpPr txBox="1"/>
          <p:nvPr/>
        </p:nvSpPr>
        <p:spPr>
          <a:xfrm>
            <a:off x="6848068" y="3029872"/>
            <a:ext cx="28725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" dirty="0"/>
              <a:t>**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8F6DA8E-7FDC-604D-9F34-6CB8960A921D}"/>
              </a:ext>
            </a:extLst>
          </p:cNvPr>
          <p:cNvGrpSpPr/>
          <p:nvPr/>
        </p:nvGrpSpPr>
        <p:grpSpPr>
          <a:xfrm>
            <a:off x="6763097" y="4267312"/>
            <a:ext cx="457200" cy="45878"/>
            <a:chOff x="8229600" y="706095"/>
            <a:chExt cx="492544" cy="91440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8ACDFAA-3863-8545-B732-335971E17191}"/>
                </a:ext>
              </a:extLst>
            </p:cNvPr>
            <p:cNvCxnSpPr/>
            <p:nvPr/>
          </p:nvCxnSpPr>
          <p:spPr>
            <a:xfrm>
              <a:off x="8229600" y="706095"/>
              <a:ext cx="49254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72C2F8F-6451-6546-AF29-8EB0D05A1B17}"/>
                </a:ext>
              </a:extLst>
            </p:cNvPr>
            <p:cNvCxnSpPr/>
            <p:nvPr/>
          </p:nvCxnSpPr>
          <p:spPr>
            <a:xfrm flipH="1">
              <a:off x="8229600" y="706095"/>
              <a:ext cx="4119" cy="9144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C3A5EC9-A208-7245-8631-E4C4D42D0E2C}"/>
                </a:ext>
              </a:extLst>
            </p:cNvPr>
            <p:cNvCxnSpPr/>
            <p:nvPr/>
          </p:nvCxnSpPr>
          <p:spPr>
            <a:xfrm flipH="1">
              <a:off x="8718025" y="706095"/>
              <a:ext cx="4119" cy="9144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FB807BA-2626-6C4E-811B-37F14936517D}"/>
              </a:ext>
            </a:extLst>
          </p:cNvPr>
          <p:cNvSpPr txBox="1"/>
          <p:nvPr/>
        </p:nvSpPr>
        <p:spPr>
          <a:xfrm>
            <a:off x="6848068" y="4115105"/>
            <a:ext cx="28725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1668734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B5080CF-3FC3-A844-9E95-4914A9CBEA5C}"/>
              </a:ext>
            </a:extLst>
          </p:cNvPr>
          <p:cNvGrpSpPr/>
          <p:nvPr/>
        </p:nvGrpSpPr>
        <p:grpSpPr>
          <a:xfrm>
            <a:off x="2310667" y="531907"/>
            <a:ext cx="4495105" cy="1333998"/>
            <a:chOff x="2324448" y="701140"/>
            <a:chExt cx="4495105" cy="1333998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88993B1-8661-CB47-88E1-CA1E95FC2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9024" y="1153604"/>
              <a:ext cx="550708" cy="55070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D0B101-2A3D-464B-8220-7346D3EA9375}"/>
                </a:ext>
              </a:extLst>
            </p:cNvPr>
            <p:cNvSpPr txBox="1"/>
            <p:nvPr/>
          </p:nvSpPr>
          <p:spPr>
            <a:xfrm>
              <a:off x="2435500" y="955553"/>
              <a:ext cx="1221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1. WT</a:t>
              </a:r>
            </a:p>
            <a:p>
              <a:r>
                <a:rPr lang="en-US" sz="1200" dirty="0"/>
                <a:t>2. Bcl6</a:t>
              </a:r>
              <a:r>
                <a:rPr lang="en-US" sz="1200" baseline="30000" dirty="0"/>
                <a:t>f/f</a:t>
              </a:r>
            </a:p>
            <a:p>
              <a:r>
                <a:rPr lang="en-US" sz="1200" dirty="0"/>
                <a:t>3. Prdm1</a:t>
              </a:r>
              <a:r>
                <a:rPr lang="en-US" sz="1200" baseline="30000" dirty="0"/>
                <a:t>f/f</a:t>
              </a:r>
            </a:p>
            <a:p>
              <a:r>
                <a:rPr lang="en-US" sz="1200" dirty="0"/>
                <a:t>4. Bcl6</a:t>
              </a:r>
              <a:r>
                <a:rPr lang="en-US" sz="1200" baseline="30000" dirty="0"/>
                <a:t>f/f</a:t>
              </a:r>
              <a:r>
                <a:rPr lang="en-US" sz="1200" dirty="0"/>
                <a:t>Prdm1</a:t>
              </a:r>
              <a:r>
                <a:rPr lang="en-US" sz="1200" baseline="30000" dirty="0"/>
                <a:t>f/f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E0CB64-7F0F-F143-9880-5C491ADEB2FC}"/>
                </a:ext>
              </a:extLst>
            </p:cNvPr>
            <p:cNvSpPr txBox="1"/>
            <p:nvPr/>
          </p:nvSpPr>
          <p:spPr>
            <a:xfrm>
              <a:off x="3781210" y="1573473"/>
              <a:ext cx="1136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recipient</a:t>
              </a:r>
            </a:p>
            <a:p>
              <a:pPr algn="ctr"/>
              <a:r>
                <a:rPr lang="en-US" sz="1200" dirty="0"/>
                <a:t>Bcl6</a:t>
              </a:r>
              <a:r>
                <a:rPr lang="en-US" sz="1200" baseline="30000" dirty="0"/>
                <a:t>f/f </a:t>
              </a:r>
              <a:r>
                <a:rPr lang="en-US" sz="1200" i="1" dirty="0"/>
                <a:t>Cd4</a:t>
              </a:r>
              <a:r>
                <a:rPr lang="en-US" sz="1200" dirty="0"/>
                <a:t>-Cre</a:t>
              </a:r>
              <a:r>
                <a:rPr lang="en-US" sz="1200" baseline="30000" dirty="0"/>
                <a:t>+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DDF1D9-95AF-7F4D-990B-EE223593F302}"/>
                </a:ext>
              </a:extLst>
            </p:cNvPr>
            <p:cNvSpPr txBox="1"/>
            <p:nvPr/>
          </p:nvSpPr>
          <p:spPr>
            <a:xfrm>
              <a:off x="2324448" y="701140"/>
              <a:ext cx="18538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SMARTA </a:t>
              </a:r>
              <a:r>
                <a:rPr lang="en-US" sz="1200" i="1" dirty="0"/>
                <a:t>Cd4</a:t>
              </a:r>
              <a:r>
                <a:rPr lang="en-US" sz="1200" dirty="0"/>
                <a:t>-Cre</a:t>
              </a:r>
              <a:r>
                <a:rPr lang="en-US" sz="1200" baseline="30000" dirty="0"/>
                <a:t>+</a:t>
              </a:r>
              <a:r>
                <a:rPr lang="en-US" sz="1200" dirty="0"/>
                <a:t> CD45.1</a:t>
              </a:r>
              <a:r>
                <a:rPr lang="en-US" sz="1200" baseline="30000" dirty="0"/>
                <a:t>+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FD0D74-C0C7-7341-97BF-79C5A8A2BCCA}"/>
                </a:ext>
              </a:extLst>
            </p:cNvPr>
            <p:cNvSpPr txBox="1"/>
            <p:nvPr/>
          </p:nvSpPr>
          <p:spPr>
            <a:xfrm>
              <a:off x="4614009" y="839790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cells</a:t>
              </a:r>
              <a:endParaRPr lang="en-US" sz="12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23D08DE-1C65-A541-9C40-D16B3767A635}"/>
                </a:ext>
              </a:extLst>
            </p:cNvPr>
            <p:cNvGrpSpPr/>
            <p:nvPr/>
          </p:nvGrpSpPr>
          <p:grpSpPr>
            <a:xfrm>
              <a:off x="3726325" y="1015921"/>
              <a:ext cx="320040" cy="713694"/>
              <a:chOff x="1982681" y="3816275"/>
              <a:chExt cx="320040" cy="91167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C91193F-539A-8340-9D0A-1550A626EE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841" y="4271616"/>
                <a:ext cx="182880" cy="994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B994E2B-FB72-5140-B588-AF11F3AF9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841" y="3816275"/>
                <a:ext cx="0" cy="91167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887753E-9401-354B-9948-FEABEDD70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4727951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82E1353-F15E-9143-86E9-DCCD4F09C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3816275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B667A-97C0-A549-8842-FD1E7B067FB0}"/>
                </a:ext>
              </a:extLst>
            </p:cNvPr>
            <p:cNvCxnSpPr>
              <a:cxnSpLocks/>
            </p:cNvCxnSpPr>
            <p:nvPr/>
          </p:nvCxnSpPr>
          <p:spPr>
            <a:xfrm>
              <a:off x="4843399" y="1134047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1266A1B-54D3-1749-9576-FA576620B53F}"/>
                </a:ext>
              </a:extLst>
            </p:cNvPr>
            <p:cNvCxnSpPr>
              <a:cxnSpLocks/>
            </p:cNvCxnSpPr>
            <p:nvPr/>
          </p:nvCxnSpPr>
          <p:spPr>
            <a:xfrm>
              <a:off x="4796362" y="1435033"/>
              <a:ext cx="1695132" cy="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BDC34E8-AC84-9848-9414-D23D5AFB92A9}"/>
                </a:ext>
              </a:extLst>
            </p:cNvPr>
            <p:cNvCxnSpPr>
              <a:cxnSpLocks/>
            </p:cNvCxnSpPr>
            <p:nvPr/>
          </p:nvCxnSpPr>
          <p:spPr>
            <a:xfrm>
              <a:off x="5481751" y="1134047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D738EE8-F567-6B41-B44B-FA5C8C6722E0}"/>
                </a:ext>
              </a:extLst>
            </p:cNvPr>
            <p:cNvCxnSpPr>
              <a:cxnSpLocks/>
            </p:cNvCxnSpPr>
            <p:nvPr/>
          </p:nvCxnSpPr>
          <p:spPr>
            <a:xfrm>
              <a:off x="6475452" y="1123967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7EC755-1403-8546-9F36-2E06E48A43B3}"/>
                </a:ext>
              </a:extLst>
            </p:cNvPr>
            <p:cNvSpPr txBox="1"/>
            <p:nvPr/>
          </p:nvSpPr>
          <p:spPr>
            <a:xfrm>
              <a:off x="5091260" y="846968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KLH-gp61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21088B-0A9A-A743-A771-D06D0B85929B}"/>
                </a:ext>
              </a:extLst>
            </p:cNvPr>
            <p:cNvSpPr txBox="1"/>
            <p:nvPr/>
          </p:nvSpPr>
          <p:spPr>
            <a:xfrm>
              <a:off x="6131351" y="836461"/>
              <a:ext cx="688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Analysis</a:t>
              </a:r>
              <a:endParaRPr 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C6AC43-9F6F-F145-96C1-6C4DBC0E1990}"/>
                </a:ext>
              </a:extLst>
            </p:cNvPr>
            <p:cNvSpPr txBox="1"/>
            <p:nvPr/>
          </p:nvSpPr>
          <p:spPr>
            <a:xfrm>
              <a:off x="4648474" y="1452616"/>
              <a:ext cx="3898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d-1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33ECB2-AC43-3945-B782-37C61452FBDE}"/>
                </a:ext>
              </a:extLst>
            </p:cNvPr>
            <p:cNvSpPr txBox="1"/>
            <p:nvPr/>
          </p:nvSpPr>
          <p:spPr>
            <a:xfrm>
              <a:off x="5310069" y="1452616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7E5BA4-D313-6A4C-A77D-9C63781884B6}"/>
                </a:ext>
              </a:extLst>
            </p:cNvPr>
            <p:cNvSpPr txBox="1"/>
            <p:nvPr/>
          </p:nvSpPr>
          <p:spPr>
            <a:xfrm>
              <a:off x="6303770" y="1452616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d8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4866AF3-4A4E-3343-8A60-798207D65D83}"/>
              </a:ext>
            </a:extLst>
          </p:cNvPr>
          <p:cNvSpPr/>
          <p:nvPr/>
        </p:nvSpPr>
        <p:spPr>
          <a:xfrm>
            <a:off x="23" y="5067322"/>
            <a:ext cx="9087598" cy="61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Generation of germinal center B cells was severely diminished in mice receiving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SMARTA CD4 T cells.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Prdm1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SMARTA CD4 T cells did not enter B cell follicles.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F01324-44F6-7544-AEDE-72477EA686A6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</a:t>
            </a:r>
            <a:r>
              <a:rPr lang="en-US" sz="1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Combined Deficiency on </a:t>
            </a:r>
            <a:r>
              <a:rPr lang="en-US" sz="18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Differentiation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80DE1B-9EA6-6D4D-86BC-8CBEDBC30C95}"/>
              </a:ext>
            </a:extLst>
          </p:cNvPr>
          <p:cNvGrpSpPr/>
          <p:nvPr/>
        </p:nvGrpSpPr>
        <p:grpSpPr>
          <a:xfrm>
            <a:off x="656000" y="1856320"/>
            <a:ext cx="8232585" cy="1448294"/>
            <a:chOff x="656000" y="1777297"/>
            <a:chExt cx="8232585" cy="14482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50839D-FAAE-AC49-851F-DBDC9C030FFE}"/>
                </a:ext>
              </a:extLst>
            </p:cNvPr>
            <p:cNvSpPr txBox="1"/>
            <p:nvPr/>
          </p:nvSpPr>
          <p:spPr>
            <a:xfrm rot="16200000">
              <a:off x="590598" y="2329709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FAS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EB0BA6-A950-8945-83A5-C232D856E305}"/>
                </a:ext>
              </a:extLst>
            </p:cNvPr>
            <p:cNvSpPr txBox="1"/>
            <p:nvPr/>
          </p:nvSpPr>
          <p:spPr>
            <a:xfrm>
              <a:off x="876284" y="2979370"/>
              <a:ext cx="6577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PNA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5425432-BC4E-894A-9970-C7A0B77763AA}"/>
                </a:ext>
              </a:extLst>
            </p:cNvPr>
            <p:cNvCxnSpPr>
              <a:cxnSpLocks/>
            </p:cNvCxnSpPr>
            <p:nvPr/>
          </p:nvCxnSpPr>
          <p:spPr>
            <a:xfrm>
              <a:off x="1413178" y="3095421"/>
              <a:ext cx="486907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73BA76A-B759-BE45-B263-0132BF255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1" b="4836"/>
            <a:stretch/>
          </p:blipFill>
          <p:spPr>
            <a:xfrm>
              <a:off x="5231019" y="1984380"/>
              <a:ext cx="1054258" cy="101819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E50AB18-956A-2043-AD83-22494B701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77" b="4836"/>
            <a:stretch/>
          </p:blipFill>
          <p:spPr>
            <a:xfrm>
              <a:off x="803699" y="1984381"/>
              <a:ext cx="1032790" cy="101819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6145D9B-2D70-3143-A962-957E3AF44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77" b="4836"/>
            <a:stretch/>
          </p:blipFill>
          <p:spPr>
            <a:xfrm>
              <a:off x="1915896" y="1984380"/>
              <a:ext cx="1032790" cy="101819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1D9FB8F-22EC-DB4B-ABFA-F4240D9E1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877" b="4836"/>
            <a:stretch/>
          </p:blipFill>
          <p:spPr>
            <a:xfrm>
              <a:off x="3028093" y="1984380"/>
              <a:ext cx="1032790" cy="101819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B5A238-DED3-DF4D-8872-006763860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21" b="5495"/>
            <a:stretch/>
          </p:blipFill>
          <p:spPr>
            <a:xfrm>
              <a:off x="4118822" y="1984381"/>
              <a:ext cx="1054258" cy="101113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31B089-8F15-2A4D-B1F3-CA8C4E1D7F7E}"/>
                </a:ext>
              </a:extLst>
            </p:cNvPr>
            <p:cNvSpPr txBox="1"/>
            <p:nvPr/>
          </p:nvSpPr>
          <p:spPr>
            <a:xfrm>
              <a:off x="1196529" y="1777297"/>
              <a:ext cx="360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WT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2FB925-DF4C-3B4A-A24C-075A320A2D6F}"/>
                </a:ext>
              </a:extLst>
            </p:cNvPr>
            <p:cNvSpPr txBox="1"/>
            <p:nvPr/>
          </p:nvSpPr>
          <p:spPr>
            <a:xfrm>
              <a:off x="4238699" y="1777297"/>
              <a:ext cx="9492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Bcl6</a:t>
              </a:r>
              <a:r>
                <a:rPr lang="en-US" sz="1000" baseline="30000" dirty="0"/>
                <a:t>f/f</a:t>
              </a:r>
              <a:r>
                <a:rPr lang="en-US" sz="1000" dirty="0"/>
                <a:t> Prdm1</a:t>
              </a:r>
              <a:r>
                <a:rPr lang="en-US" sz="1000" baseline="30000" dirty="0"/>
                <a:t>f/f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297CD2-FA13-0D44-8859-2839B3DBECA2}"/>
                </a:ext>
              </a:extLst>
            </p:cNvPr>
            <p:cNvSpPr txBox="1"/>
            <p:nvPr/>
          </p:nvSpPr>
          <p:spPr>
            <a:xfrm>
              <a:off x="2288562" y="1777297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Bcl6</a:t>
              </a:r>
              <a:r>
                <a:rPr lang="en-US" sz="1000" baseline="30000" dirty="0"/>
                <a:t>f/f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7AD190-8A1A-D141-88FF-78E6830856B0}"/>
                </a:ext>
              </a:extLst>
            </p:cNvPr>
            <p:cNvSpPr txBox="1"/>
            <p:nvPr/>
          </p:nvSpPr>
          <p:spPr>
            <a:xfrm>
              <a:off x="3327499" y="1777297"/>
              <a:ext cx="6158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Prdm1</a:t>
              </a:r>
              <a:r>
                <a:rPr lang="en-US" sz="1000" baseline="30000" dirty="0"/>
                <a:t>f/f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BBFC22-D605-0A4D-B960-2E2B7878FFF9}"/>
                </a:ext>
              </a:extLst>
            </p:cNvPr>
            <p:cNvSpPr txBox="1"/>
            <p:nvPr/>
          </p:nvSpPr>
          <p:spPr>
            <a:xfrm>
              <a:off x="5388170" y="1777297"/>
              <a:ext cx="9140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Unimmunized</a:t>
              </a:r>
              <a:endParaRPr lang="en-US" sz="1000" baseline="300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187ED7-D322-394E-A72B-8689937CC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26" b="25399"/>
            <a:stretch/>
          </p:blipFill>
          <p:spPr>
            <a:xfrm>
              <a:off x="6377486" y="2033002"/>
              <a:ext cx="1106752" cy="96251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502E41-776C-6445-B3D2-F7F9A87446FE}"/>
                </a:ext>
              </a:extLst>
            </p:cNvPr>
            <p:cNvSpPr txBox="1"/>
            <p:nvPr/>
          </p:nvSpPr>
          <p:spPr>
            <a:xfrm>
              <a:off x="6673096" y="1848658"/>
              <a:ext cx="53893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GC B cells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4D1BABD-907F-5B41-B76F-E56FE8C5042F}"/>
                </a:ext>
              </a:extLst>
            </p:cNvPr>
            <p:cNvGrpSpPr/>
            <p:nvPr/>
          </p:nvGrpSpPr>
          <p:grpSpPr>
            <a:xfrm>
              <a:off x="7567115" y="1853556"/>
              <a:ext cx="1321470" cy="952126"/>
              <a:chOff x="7564214" y="2307250"/>
              <a:chExt cx="1321470" cy="9521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33A7E2D-03DD-D646-ABDD-7DF274CA6B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4214" y="2916257"/>
                <a:ext cx="163795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139A82B-0124-B446-B019-3877EE75A2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4214" y="2395256"/>
                <a:ext cx="163795" cy="9144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D66AAF-0BA5-A640-9A3F-F98532E944BD}"/>
                  </a:ext>
                </a:extLst>
              </p:cNvPr>
              <p:cNvSpPr txBox="1"/>
              <p:nvPr/>
            </p:nvSpPr>
            <p:spPr>
              <a:xfrm>
                <a:off x="7678302" y="2307250"/>
                <a:ext cx="34336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WT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11C7D48-A534-094E-B5D8-95538FC89C86}"/>
                  </a:ext>
                </a:extLst>
              </p:cNvPr>
              <p:cNvSpPr txBox="1"/>
              <p:nvPr/>
            </p:nvSpPr>
            <p:spPr>
              <a:xfrm>
                <a:off x="7678302" y="2848220"/>
                <a:ext cx="84830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Bcl6</a:t>
                </a:r>
                <a:r>
                  <a:rPr lang="en-US" sz="900" baseline="30000" dirty="0"/>
                  <a:t>f/f</a:t>
                </a:r>
                <a:r>
                  <a:rPr lang="en-US" sz="900" dirty="0"/>
                  <a:t>Prdm1</a:t>
                </a:r>
                <a:r>
                  <a:rPr lang="en-US" sz="900" baseline="30000" dirty="0"/>
                  <a:t>f/f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6E695A6-C7D3-274E-9722-348327DF1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4214" y="2568923"/>
                <a:ext cx="163795" cy="914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C4FD729-B4F2-3845-AC4C-AF13B47896CD}"/>
                  </a:ext>
                </a:extLst>
              </p:cNvPr>
              <p:cNvSpPr txBox="1"/>
              <p:nvPr/>
            </p:nvSpPr>
            <p:spPr>
              <a:xfrm>
                <a:off x="7678302" y="2487573"/>
                <a:ext cx="45878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Bcl6</a:t>
                </a:r>
                <a:r>
                  <a:rPr lang="en-US" sz="900" baseline="30000" dirty="0"/>
                  <a:t>f/f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D44A432-49D2-144B-8EF4-541B9C1FA7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4214" y="2742590"/>
                <a:ext cx="163795" cy="91440"/>
              </a:xfrm>
              <a:prstGeom prst="rect">
                <a:avLst/>
              </a:prstGeom>
              <a:solidFill>
                <a:srgbClr val="808080"/>
              </a:solidFill>
              <a:ln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258B32-8E94-6F49-A2E8-D17367177F3E}"/>
                  </a:ext>
                </a:extLst>
              </p:cNvPr>
              <p:cNvSpPr txBox="1"/>
              <p:nvPr/>
            </p:nvSpPr>
            <p:spPr>
              <a:xfrm>
                <a:off x="7678302" y="2667896"/>
                <a:ext cx="57419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Prdm1</a:t>
                </a:r>
                <a:r>
                  <a:rPr lang="en-US" sz="900" baseline="30000" dirty="0"/>
                  <a:t>f/f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2FAC66B-8BF5-6340-A085-9FFEB9DD0F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4214" y="3096581"/>
                <a:ext cx="163795" cy="91440"/>
              </a:xfrm>
              <a:prstGeom prst="rect">
                <a:avLst/>
              </a:prstGeom>
              <a:solidFill>
                <a:srgbClr val="DCDCDC"/>
              </a:solidFill>
              <a:ln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5CE7176-FDD1-9449-BF4B-86EB08422798}"/>
                  </a:ext>
                </a:extLst>
              </p:cNvPr>
              <p:cNvSpPr txBox="1"/>
              <p:nvPr/>
            </p:nvSpPr>
            <p:spPr>
              <a:xfrm>
                <a:off x="7678302" y="3028544"/>
                <a:ext cx="12073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Unimmunized control</a:t>
                </a:r>
                <a:endParaRPr lang="en-US" sz="900" baseline="30000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6A1F2F-112B-E047-BDB4-8D5C5EDAED64}"/>
                </a:ext>
              </a:extLst>
            </p:cNvPr>
            <p:cNvGrpSpPr/>
            <p:nvPr/>
          </p:nvGrpSpPr>
          <p:grpSpPr>
            <a:xfrm>
              <a:off x="6700842" y="2110206"/>
              <a:ext cx="502920" cy="45720"/>
              <a:chOff x="8229600" y="706095"/>
              <a:chExt cx="492544" cy="91440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E8890AE-0766-614F-BCD0-D8E039DE4478}"/>
                  </a:ext>
                </a:extLst>
              </p:cNvPr>
              <p:cNvCxnSpPr/>
              <p:nvPr/>
            </p:nvCxnSpPr>
            <p:spPr>
              <a:xfrm>
                <a:off x="8229600" y="706095"/>
                <a:ext cx="492544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2711716-3359-DF4A-B40A-FD54CB3E7040}"/>
                  </a:ext>
                </a:extLst>
              </p:cNvPr>
              <p:cNvCxnSpPr/>
              <p:nvPr/>
            </p:nvCxnSpPr>
            <p:spPr>
              <a:xfrm flipH="1">
                <a:off x="8229600" y="706095"/>
                <a:ext cx="4119" cy="9144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999D3DD-5104-7D42-8E0F-E14E6585E7ED}"/>
                  </a:ext>
                </a:extLst>
              </p:cNvPr>
              <p:cNvCxnSpPr/>
              <p:nvPr/>
            </p:nvCxnSpPr>
            <p:spPr>
              <a:xfrm flipH="1">
                <a:off x="8718025" y="706095"/>
                <a:ext cx="4119" cy="9144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66F3AA2-9DFB-884F-A4C2-0CFF4476F547}"/>
                </a:ext>
              </a:extLst>
            </p:cNvPr>
            <p:cNvSpPr txBox="1"/>
            <p:nvPr/>
          </p:nvSpPr>
          <p:spPr>
            <a:xfrm>
              <a:off x="6808673" y="1957999"/>
              <a:ext cx="287258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" dirty="0"/>
                <a:t>**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A2E632-75FD-2F4F-8F78-974F8009CAE2}"/>
              </a:ext>
            </a:extLst>
          </p:cNvPr>
          <p:cNvGrpSpPr/>
          <p:nvPr/>
        </p:nvGrpSpPr>
        <p:grpSpPr>
          <a:xfrm>
            <a:off x="250705" y="3436636"/>
            <a:ext cx="8586233" cy="1713417"/>
            <a:chOff x="250705" y="3357613"/>
            <a:chExt cx="8586233" cy="171341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C1FCD6C-77E5-2744-9FF4-92ACB2470F02}"/>
                </a:ext>
              </a:extLst>
            </p:cNvPr>
            <p:cNvSpPr txBox="1"/>
            <p:nvPr/>
          </p:nvSpPr>
          <p:spPr>
            <a:xfrm>
              <a:off x="6792789" y="4809420"/>
              <a:ext cx="20441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 err="1">
                  <a:solidFill>
                    <a:srgbClr val="00B050"/>
                  </a:solidFill>
                </a:rPr>
                <a:t>IgD</a:t>
              </a:r>
              <a:r>
                <a:rPr lang="en-US" sz="1100" dirty="0">
                  <a:solidFill>
                    <a:srgbClr val="00B050"/>
                  </a:solidFill>
                </a:rPr>
                <a:t>   </a:t>
              </a:r>
              <a:r>
                <a:rPr lang="en-US" sz="1100" dirty="0">
                  <a:solidFill>
                    <a:srgbClr val="0432FF"/>
                  </a:solidFill>
                </a:rPr>
                <a:t>TCR𝛽   </a:t>
              </a:r>
              <a:r>
                <a:rPr lang="en-US" sz="1100" dirty="0">
                  <a:solidFill>
                    <a:srgbClr val="FF0000"/>
                  </a:solidFill>
                </a:rPr>
                <a:t>GL7   </a:t>
              </a:r>
              <a:r>
                <a:rPr lang="en-US" sz="1100" dirty="0"/>
                <a:t>CD45.1 (white)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8324FEB-7542-4747-BB30-F816DF037FBB}"/>
                </a:ext>
              </a:extLst>
            </p:cNvPr>
            <p:cNvGrpSpPr/>
            <p:nvPr/>
          </p:nvGrpSpPr>
          <p:grpSpPr>
            <a:xfrm>
              <a:off x="250705" y="3674524"/>
              <a:ext cx="2079549" cy="1189697"/>
              <a:chOff x="146783" y="1971452"/>
              <a:chExt cx="2079549" cy="1189697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A7CD2B1F-93BB-A749-A026-99EAD2B1F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8132" t="61693" r="6636" b="11038"/>
              <a:stretch/>
            </p:blipFill>
            <p:spPr>
              <a:xfrm rot="16200000">
                <a:off x="1039381" y="1974197"/>
                <a:ext cx="1189696" cy="1184207"/>
              </a:xfrm>
              <a:prstGeom prst="rect">
                <a:avLst/>
              </a:prstGeom>
            </p:spPr>
          </p:pic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99377382-05F0-2A4D-B83A-61E3096B8AF3}"/>
                  </a:ext>
                </a:extLst>
              </p:cNvPr>
              <p:cNvGrpSpPr/>
              <p:nvPr/>
            </p:nvGrpSpPr>
            <p:grpSpPr>
              <a:xfrm rot="16200000">
                <a:off x="244739" y="1873496"/>
                <a:ext cx="684343" cy="880255"/>
                <a:chOff x="526838" y="914607"/>
                <a:chExt cx="1288338" cy="1657152"/>
              </a:xfrm>
            </p:grpSpPr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54D59245-9D87-134C-A071-735387A6B3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6838" y="914607"/>
                  <a:ext cx="1288338" cy="1657152"/>
                </a:xfrm>
                <a:prstGeom prst="rect">
                  <a:avLst/>
                </a:prstGeom>
              </p:spPr>
            </p:pic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04D9B36-EE8B-B845-8F78-1858256616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73914" y="1927895"/>
                  <a:ext cx="448798" cy="446570"/>
                </a:xfrm>
                <a:prstGeom prst="rect">
                  <a:avLst/>
                </a:prstGeom>
                <a:noFill/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DE99C68-C1E8-F846-B149-5DF0024062E3}"/>
                </a:ext>
              </a:extLst>
            </p:cNvPr>
            <p:cNvGrpSpPr/>
            <p:nvPr/>
          </p:nvGrpSpPr>
          <p:grpSpPr>
            <a:xfrm>
              <a:off x="2388939" y="3674524"/>
              <a:ext cx="1957600" cy="1184888"/>
              <a:chOff x="2601109" y="1971452"/>
              <a:chExt cx="1957600" cy="1184888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04ABA5C4-185A-F748-A034-7E77EAE00F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9316" t="27201" r="10635" b="41060"/>
              <a:stretch/>
            </p:blipFill>
            <p:spPr>
              <a:xfrm>
                <a:off x="3363842" y="1971452"/>
                <a:ext cx="1194867" cy="1184888"/>
              </a:xfrm>
              <a:prstGeom prst="rect">
                <a:avLst/>
              </a:prstGeom>
            </p:spPr>
          </p:pic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533C7471-180D-F745-8AFA-4812E2B72487}"/>
                  </a:ext>
                </a:extLst>
              </p:cNvPr>
              <p:cNvGrpSpPr/>
              <p:nvPr/>
            </p:nvGrpSpPr>
            <p:grpSpPr>
              <a:xfrm>
                <a:off x="2601109" y="1971452"/>
                <a:ext cx="751444" cy="705477"/>
                <a:chOff x="1427824" y="1207120"/>
                <a:chExt cx="751444" cy="705477"/>
              </a:xfrm>
            </p:grpSpPr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9558F0E8-6A6A-244B-BEF6-51CAA9941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7824" y="1207120"/>
                  <a:ext cx="751444" cy="705477"/>
                </a:xfrm>
                <a:prstGeom prst="rect">
                  <a:avLst/>
                </a:prstGeom>
              </p:spPr>
            </p:pic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421E41CC-87A8-FD42-AEE1-4C15BF090F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7790" y="1408420"/>
                  <a:ext cx="238395" cy="237210"/>
                </a:xfrm>
                <a:prstGeom prst="rect">
                  <a:avLst/>
                </a:prstGeom>
                <a:noFill/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819C996-5E09-8641-9A0A-AEBCA9F7FD03}"/>
                </a:ext>
              </a:extLst>
            </p:cNvPr>
            <p:cNvGrpSpPr/>
            <p:nvPr/>
          </p:nvGrpSpPr>
          <p:grpSpPr>
            <a:xfrm>
              <a:off x="4413271" y="3674524"/>
              <a:ext cx="2110779" cy="1184201"/>
              <a:chOff x="4975397" y="1971452"/>
              <a:chExt cx="2110779" cy="1184201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E6991D58-EC77-8443-A0CB-094366FB07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68749" t="29842" r="5975" b="35585"/>
              <a:stretch/>
            </p:blipFill>
            <p:spPr>
              <a:xfrm>
                <a:off x="5899167" y="1971452"/>
                <a:ext cx="1187009" cy="1184201"/>
              </a:xfrm>
              <a:prstGeom prst="rect">
                <a:avLst/>
              </a:prstGeom>
            </p:spPr>
          </p:pic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C6FEA010-0048-3B4A-87ED-8CA4752387CE}"/>
                  </a:ext>
                </a:extLst>
              </p:cNvPr>
              <p:cNvGrpSpPr/>
              <p:nvPr/>
            </p:nvGrpSpPr>
            <p:grpSpPr>
              <a:xfrm>
                <a:off x="4975397" y="1971452"/>
                <a:ext cx="914034" cy="666722"/>
                <a:chOff x="2583003" y="1239253"/>
                <a:chExt cx="914034" cy="666722"/>
              </a:xfrm>
            </p:grpSpPr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BCCDBD33-95FE-2342-841E-22AD430EA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83003" y="1239253"/>
                  <a:ext cx="914034" cy="666722"/>
                </a:xfrm>
                <a:prstGeom prst="rect">
                  <a:avLst/>
                </a:prstGeom>
              </p:spPr>
            </p:pic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233E690-9B04-FA4B-8E38-DBD52337F2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20951" y="1441463"/>
                  <a:ext cx="238395" cy="237210"/>
                </a:xfrm>
                <a:prstGeom prst="rect">
                  <a:avLst/>
                </a:prstGeom>
                <a:noFill/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3CAFABC-06EE-924E-AE96-6FEEA9328EEE}"/>
                </a:ext>
              </a:extLst>
            </p:cNvPr>
            <p:cNvGrpSpPr/>
            <p:nvPr/>
          </p:nvGrpSpPr>
          <p:grpSpPr>
            <a:xfrm>
              <a:off x="6594755" y="3674524"/>
              <a:ext cx="2133305" cy="1184888"/>
              <a:chOff x="6818214" y="1971452"/>
              <a:chExt cx="2133305" cy="1184888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56411D77-C1B4-3149-8390-F2D9C7951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60790" t="48997" r="15339" b="21974"/>
              <a:stretch/>
            </p:blipFill>
            <p:spPr>
              <a:xfrm>
                <a:off x="7756497" y="1971452"/>
                <a:ext cx="1195022" cy="1184888"/>
              </a:xfrm>
              <a:prstGeom prst="rect">
                <a:avLst/>
              </a:prstGeom>
            </p:spPr>
          </p:pic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74F50B59-9BFC-5D47-9E22-B6B442EA075B}"/>
                  </a:ext>
                </a:extLst>
              </p:cNvPr>
              <p:cNvGrpSpPr/>
              <p:nvPr/>
            </p:nvGrpSpPr>
            <p:grpSpPr>
              <a:xfrm>
                <a:off x="6818214" y="1971452"/>
                <a:ext cx="934299" cy="761854"/>
                <a:chOff x="3773652" y="1137499"/>
                <a:chExt cx="934299" cy="761854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62A39D6B-9900-E149-8C90-916B4207E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73652" y="1137499"/>
                  <a:ext cx="934299" cy="761854"/>
                </a:xfrm>
                <a:prstGeom prst="rect">
                  <a:avLst/>
                </a:prstGeom>
              </p:spPr>
            </p:pic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5813F30-AD16-DA47-BE09-7D253F1C1B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20314" y="1499598"/>
                  <a:ext cx="238395" cy="237210"/>
                </a:xfrm>
                <a:prstGeom prst="rect">
                  <a:avLst/>
                </a:prstGeom>
                <a:noFill/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C74A19-6190-1F4E-9159-31F106EC6BAE}"/>
                </a:ext>
              </a:extLst>
            </p:cNvPr>
            <p:cNvSpPr txBox="1"/>
            <p:nvPr/>
          </p:nvSpPr>
          <p:spPr>
            <a:xfrm>
              <a:off x="1046073" y="3357613"/>
              <a:ext cx="480346" cy="35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WT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2B79265-FFD5-A640-B9B1-E99903591C69}"/>
                </a:ext>
              </a:extLst>
            </p:cNvPr>
            <p:cNvSpPr txBox="1"/>
            <p:nvPr/>
          </p:nvSpPr>
          <p:spPr>
            <a:xfrm>
              <a:off x="3022820" y="3357613"/>
              <a:ext cx="689839" cy="35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Bcl6</a:t>
              </a:r>
              <a:r>
                <a:rPr lang="en-US" sz="1600" baseline="30000" dirty="0"/>
                <a:t>f/f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933BD5A-E946-9047-AF4F-025D9BE1904C}"/>
                </a:ext>
              </a:extLst>
            </p:cNvPr>
            <p:cNvSpPr txBox="1"/>
            <p:nvPr/>
          </p:nvSpPr>
          <p:spPr>
            <a:xfrm>
              <a:off x="6943604" y="3357613"/>
              <a:ext cx="1444074" cy="35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Bcl6</a:t>
              </a:r>
              <a:r>
                <a:rPr lang="en-US" sz="1600" baseline="30000" dirty="0"/>
                <a:t>f/f</a:t>
              </a:r>
              <a:r>
                <a:rPr lang="en-US" sz="1600" dirty="0"/>
                <a:t> Prdm1</a:t>
              </a:r>
              <a:r>
                <a:rPr lang="en-US" sz="1600" baseline="30000" dirty="0"/>
                <a:t>f/f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DED26D4-F114-9A43-831B-F6786DC8E930}"/>
                </a:ext>
              </a:extLst>
            </p:cNvPr>
            <p:cNvSpPr txBox="1"/>
            <p:nvPr/>
          </p:nvSpPr>
          <p:spPr>
            <a:xfrm>
              <a:off x="5020447" y="3357613"/>
              <a:ext cx="896427" cy="35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Prdm1</a:t>
              </a:r>
              <a:r>
                <a:rPr lang="en-US" sz="1600" baseline="30000" dirty="0"/>
                <a:t>f/f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92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42CC40CE-A08E-0C42-AEE2-0418954289BD}"/>
              </a:ext>
            </a:extLst>
          </p:cNvPr>
          <p:cNvGrpSpPr/>
          <p:nvPr/>
        </p:nvGrpSpPr>
        <p:grpSpPr>
          <a:xfrm>
            <a:off x="5544656" y="3667723"/>
            <a:ext cx="939800" cy="1173363"/>
            <a:chOff x="5085959" y="2571859"/>
            <a:chExt cx="939800" cy="11733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5E37B28-7753-924D-91ED-FA3478970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25491"/>
            <a:stretch/>
          </p:blipFill>
          <p:spPr>
            <a:xfrm>
              <a:off x="5085959" y="2571859"/>
              <a:ext cx="939800" cy="117336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BB9D06-1AF8-FF42-90F4-135C75EA59EE}"/>
                </a:ext>
              </a:extLst>
            </p:cNvPr>
            <p:cNvCxnSpPr/>
            <p:nvPr/>
          </p:nvCxnSpPr>
          <p:spPr>
            <a:xfrm>
              <a:off x="5384544" y="2951958"/>
              <a:ext cx="182880" cy="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B0815F-C5E8-AB40-966B-CDA72B1A60F7}"/>
                </a:ext>
              </a:extLst>
            </p:cNvPr>
            <p:cNvSpPr txBox="1"/>
            <p:nvPr/>
          </p:nvSpPr>
          <p:spPr>
            <a:xfrm>
              <a:off x="5345179" y="2835254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**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B925B27-D6DF-6240-A6FF-4F32A7905577}"/>
                </a:ext>
              </a:extLst>
            </p:cNvPr>
            <p:cNvCxnSpPr>
              <a:cxnSpLocks/>
            </p:cNvCxnSpPr>
            <p:nvPr/>
          </p:nvCxnSpPr>
          <p:spPr>
            <a:xfrm>
              <a:off x="5379235" y="2758258"/>
              <a:ext cx="56830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6F2220-795D-FC43-A476-947F0588D3E8}"/>
                </a:ext>
              </a:extLst>
            </p:cNvPr>
            <p:cNvSpPr txBox="1"/>
            <p:nvPr/>
          </p:nvSpPr>
          <p:spPr>
            <a:xfrm>
              <a:off x="5521508" y="2643254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**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E6ABE7B-779F-BC45-AD76-69250A15E257}"/>
                </a:ext>
              </a:extLst>
            </p:cNvPr>
            <p:cNvCxnSpPr/>
            <p:nvPr/>
          </p:nvCxnSpPr>
          <p:spPr>
            <a:xfrm>
              <a:off x="5727422" y="3006113"/>
              <a:ext cx="182880" cy="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56AE05-E311-5441-95E2-97FA709D2B07}"/>
                </a:ext>
              </a:extLst>
            </p:cNvPr>
            <p:cNvSpPr txBox="1"/>
            <p:nvPr/>
          </p:nvSpPr>
          <p:spPr>
            <a:xfrm>
              <a:off x="5704416" y="2899505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**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3923DB-9529-2640-AA94-B73370F38E01}"/>
                </a:ext>
              </a:extLst>
            </p:cNvPr>
            <p:cNvCxnSpPr>
              <a:cxnSpLocks/>
            </p:cNvCxnSpPr>
            <p:nvPr/>
          </p:nvCxnSpPr>
          <p:spPr>
            <a:xfrm>
              <a:off x="5379235" y="2851483"/>
              <a:ext cx="335192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4A0670-3057-9043-A5B5-A89A9DABC86A}"/>
                </a:ext>
              </a:extLst>
            </p:cNvPr>
            <p:cNvSpPr txBox="1"/>
            <p:nvPr/>
          </p:nvSpPr>
          <p:spPr>
            <a:xfrm>
              <a:off x="5415145" y="2711617"/>
              <a:ext cx="2551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ns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69733B5-0E0A-224E-836D-AA1B039C45C4}"/>
              </a:ext>
            </a:extLst>
          </p:cNvPr>
          <p:cNvSpPr/>
          <p:nvPr/>
        </p:nvSpPr>
        <p:spPr>
          <a:xfrm>
            <a:off x="58161" y="5065197"/>
            <a:ext cx="8710717" cy="65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SMARTA cells failed to properly differentiate into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cells.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 </a:t>
            </a:r>
            <a:r>
              <a:rPr lang="en-US" sz="1600" dirty="0"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SMARTA CD4 T cells had severely impaired differentiation into GC Tfh cells.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FEBD33-F6B0-D94A-820C-57CA8BE945D6}"/>
              </a:ext>
            </a:extLst>
          </p:cNvPr>
          <p:cNvGrpSpPr/>
          <p:nvPr/>
        </p:nvGrpSpPr>
        <p:grpSpPr>
          <a:xfrm>
            <a:off x="818622" y="3753857"/>
            <a:ext cx="4429148" cy="1308665"/>
            <a:chOff x="-11124" y="4012398"/>
            <a:chExt cx="4429148" cy="1308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9E2915-927F-6341-AB8F-51710E776E32}"/>
                </a:ext>
              </a:extLst>
            </p:cNvPr>
            <p:cNvSpPr txBox="1"/>
            <p:nvPr/>
          </p:nvSpPr>
          <p:spPr>
            <a:xfrm rot="16200000">
              <a:off x="-76526" y="4322964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58189E-4FC6-AC46-85A5-9C95B7CB5D7D}"/>
                </a:ext>
              </a:extLst>
            </p:cNvPr>
            <p:cNvSpPr txBox="1"/>
            <p:nvPr/>
          </p:nvSpPr>
          <p:spPr>
            <a:xfrm>
              <a:off x="294899" y="5074842"/>
              <a:ext cx="5594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PNA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950175C-E822-DC4A-BCC5-2519B703F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487" y="5192650"/>
              <a:ext cx="349603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7B8C850-AA6E-604D-A28C-7335EE09B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11" b="5194"/>
            <a:stretch/>
          </p:blipFill>
          <p:spPr>
            <a:xfrm>
              <a:off x="225436" y="4012398"/>
              <a:ext cx="1005840" cy="10034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4F0E59-043D-0645-A6E8-38346E408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11" b="5194"/>
            <a:stretch/>
          </p:blipFill>
          <p:spPr>
            <a:xfrm>
              <a:off x="1287685" y="4012398"/>
              <a:ext cx="1005840" cy="100340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57EC598-CBF2-B243-9AE6-52906C9EA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11" b="5194"/>
            <a:stretch/>
          </p:blipFill>
          <p:spPr>
            <a:xfrm>
              <a:off x="2349934" y="4012398"/>
              <a:ext cx="1005840" cy="100340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E41BE9C-FB8E-9042-8E58-4247E6614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32" b="5194"/>
            <a:stretch/>
          </p:blipFill>
          <p:spPr>
            <a:xfrm>
              <a:off x="3412184" y="4012398"/>
              <a:ext cx="1005840" cy="1000433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D656F78-EFCC-D94F-A4BB-5A58B5794837}"/>
              </a:ext>
            </a:extLst>
          </p:cNvPr>
          <p:cNvGrpSpPr/>
          <p:nvPr/>
        </p:nvGrpSpPr>
        <p:grpSpPr>
          <a:xfrm>
            <a:off x="7085670" y="3533956"/>
            <a:ext cx="1737360" cy="1369113"/>
            <a:chOff x="7031518" y="3506128"/>
            <a:chExt cx="1737360" cy="136911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C77CCD8-C6EA-EB45-8F91-BD353534DC05}"/>
                </a:ext>
              </a:extLst>
            </p:cNvPr>
            <p:cNvSpPr txBox="1"/>
            <p:nvPr/>
          </p:nvSpPr>
          <p:spPr>
            <a:xfrm>
              <a:off x="7143882" y="3506128"/>
              <a:ext cx="13997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GC </a:t>
              </a:r>
              <a:r>
                <a:rPr lang="en-US" sz="800" b="1" dirty="0" err="1"/>
                <a:t>Tfh</a:t>
              </a:r>
              <a:r>
                <a:rPr lang="en-US" sz="800" b="1" dirty="0"/>
                <a:t> Core Signature Genes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D4B83A-5087-114F-AD7D-D04B7702EE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31518" y="3736661"/>
              <a:ext cx="1737360" cy="1138580"/>
              <a:chOff x="6692039" y="2555066"/>
              <a:chExt cx="2132193" cy="1397333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3E69CF-FD6F-834A-B170-3531DBA37D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1591" r="53450"/>
              <a:stretch/>
            </p:blipFill>
            <p:spPr>
              <a:xfrm>
                <a:off x="7990666" y="2555066"/>
                <a:ext cx="833566" cy="130449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01CB85F-16FB-324D-B055-DE1756026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5856" r="47579"/>
              <a:stretch/>
            </p:blipFill>
            <p:spPr>
              <a:xfrm>
                <a:off x="6692039" y="2652948"/>
                <a:ext cx="1591125" cy="1299451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89C0E7A-DB5B-C14B-84E5-71A22505704C}"/>
              </a:ext>
            </a:extLst>
          </p:cNvPr>
          <p:cNvSpPr txBox="1"/>
          <p:nvPr/>
        </p:nvSpPr>
        <p:spPr>
          <a:xfrm>
            <a:off x="5577416" y="2102615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/>
              <a:t>CXCR5</a:t>
            </a:r>
            <a:r>
              <a:rPr lang="en-US" sz="800" b="1" baseline="30000" dirty="0"/>
              <a:t>hi</a:t>
            </a:r>
            <a:r>
              <a:rPr lang="en-US" sz="800" b="1" dirty="0"/>
              <a:t> </a:t>
            </a:r>
            <a:r>
              <a:rPr lang="en-US" sz="800" b="1" dirty="0" err="1"/>
              <a:t>SLAM</a:t>
            </a:r>
            <a:r>
              <a:rPr lang="en-US" sz="800" b="1" baseline="30000" dirty="0" err="1"/>
              <a:t>lo</a:t>
            </a:r>
            <a:r>
              <a:rPr lang="en-US" sz="800" b="1" dirty="0"/>
              <a:t> </a:t>
            </a:r>
            <a:r>
              <a:rPr lang="en-US" sz="800" b="1" dirty="0" err="1"/>
              <a:t>Tfh</a:t>
            </a:r>
            <a:endParaRPr lang="en-US" sz="800" b="1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6E6EB73-97F2-EC40-9A5A-21119B150250}"/>
              </a:ext>
            </a:extLst>
          </p:cNvPr>
          <p:cNvGrpSpPr/>
          <p:nvPr/>
        </p:nvGrpSpPr>
        <p:grpSpPr>
          <a:xfrm>
            <a:off x="818622" y="2263414"/>
            <a:ext cx="4456452" cy="1438825"/>
            <a:chOff x="-11124" y="2165339"/>
            <a:chExt cx="4456452" cy="143882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DC28BB2-D8A3-1341-9A76-78A5420D2A09}"/>
                </a:ext>
              </a:extLst>
            </p:cNvPr>
            <p:cNvSpPr txBox="1"/>
            <p:nvPr/>
          </p:nvSpPr>
          <p:spPr>
            <a:xfrm>
              <a:off x="294899" y="3350248"/>
              <a:ext cx="57693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CXCR5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B35B74E-AB7B-9D4B-83BB-29D048901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836" y="3476679"/>
              <a:ext cx="3546188" cy="2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72FFF96-C936-6549-BE6B-6DE818E03DF2}"/>
                </a:ext>
              </a:extLst>
            </p:cNvPr>
            <p:cNvSpPr txBox="1"/>
            <p:nvPr/>
          </p:nvSpPr>
          <p:spPr>
            <a:xfrm>
              <a:off x="601738" y="2165339"/>
              <a:ext cx="3706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WT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3DBA73-D6F0-9B41-9051-844C246ABF31}"/>
                </a:ext>
              </a:extLst>
            </p:cNvPr>
            <p:cNvSpPr txBox="1"/>
            <p:nvPr/>
          </p:nvSpPr>
          <p:spPr>
            <a:xfrm>
              <a:off x="1641480" y="2165339"/>
              <a:ext cx="5052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Bcl6</a:t>
              </a:r>
              <a:r>
                <a:rPr lang="en-US" sz="1000" baseline="30000" dirty="0"/>
                <a:t>f/f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AAC5CCB-04C4-D041-B02A-5E9892724EBF}"/>
                </a:ext>
              </a:extLst>
            </p:cNvPr>
            <p:cNvSpPr txBox="1"/>
            <p:nvPr/>
          </p:nvSpPr>
          <p:spPr>
            <a:xfrm>
              <a:off x="2629778" y="2165339"/>
              <a:ext cx="6367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Prdm1</a:t>
              </a:r>
              <a:r>
                <a:rPr lang="en-US" sz="1000" baseline="30000" dirty="0"/>
                <a:t>f/f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7AD49F7-DC74-4C4B-BDB0-482EBAB89D5D}"/>
                </a:ext>
              </a:extLst>
            </p:cNvPr>
            <p:cNvSpPr txBox="1"/>
            <p:nvPr/>
          </p:nvSpPr>
          <p:spPr>
            <a:xfrm rot="16200000">
              <a:off x="-132792" y="2674457"/>
              <a:ext cx="4972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SLAM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1ACD316-7519-854E-85E5-EE91B2020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942" b="4496"/>
            <a:stretch/>
          </p:blipFill>
          <p:spPr>
            <a:xfrm>
              <a:off x="225436" y="2384809"/>
              <a:ext cx="1005840" cy="10014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DB4426F-CC13-7F49-955D-7A5654B7A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948" b="4496"/>
            <a:stretch/>
          </p:blipFill>
          <p:spPr>
            <a:xfrm>
              <a:off x="1287685" y="2405600"/>
              <a:ext cx="1005840" cy="980677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04A1A64-7FC1-0C4A-B09B-9FD835916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86" b="4496"/>
            <a:stretch/>
          </p:blipFill>
          <p:spPr>
            <a:xfrm>
              <a:off x="2349934" y="2408265"/>
              <a:ext cx="1005840" cy="97801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1CE6BC4-601B-0046-9338-54DE4BAC1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686" b="4496"/>
            <a:stretch/>
          </p:blipFill>
          <p:spPr>
            <a:xfrm>
              <a:off x="3412184" y="2408263"/>
              <a:ext cx="1005840" cy="978014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8D714DB-1BD8-8F46-8EA9-586B648A0FA8}"/>
                </a:ext>
              </a:extLst>
            </p:cNvPr>
            <p:cNvSpPr txBox="1"/>
            <p:nvPr/>
          </p:nvSpPr>
          <p:spPr>
            <a:xfrm>
              <a:off x="3496030" y="2169186"/>
              <a:ext cx="9492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Bcl6</a:t>
              </a:r>
              <a:r>
                <a:rPr lang="en-US" sz="1000" baseline="30000" dirty="0"/>
                <a:t>f/f</a:t>
              </a:r>
              <a:r>
                <a:rPr lang="en-US" sz="1000" dirty="0"/>
                <a:t> Prdm1</a:t>
              </a:r>
              <a:r>
                <a:rPr lang="en-US" sz="1000" baseline="30000" dirty="0"/>
                <a:t>f/f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CE1713-BD8D-784D-905A-B1C87FA7CC29}"/>
              </a:ext>
            </a:extLst>
          </p:cNvPr>
          <p:cNvGrpSpPr/>
          <p:nvPr/>
        </p:nvGrpSpPr>
        <p:grpSpPr>
          <a:xfrm>
            <a:off x="5448068" y="2274511"/>
            <a:ext cx="1143000" cy="1242094"/>
            <a:chOff x="5477382" y="1964460"/>
            <a:chExt cx="1143000" cy="124209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6144FD-7009-9D44-8BA8-83860E09A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0129" b="24994"/>
            <a:stretch/>
          </p:blipFill>
          <p:spPr>
            <a:xfrm>
              <a:off x="5477382" y="2193094"/>
              <a:ext cx="1143000" cy="1013460"/>
            </a:xfrm>
            <a:prstGeom prst="rect">
              <a:avLst/>
            </a:prstGeom>
          </p:spPr>
        </p:pic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F0B6353-D176-A049-9689-0EB2909F0583}"/>
                </a:ext>
              </a:extLst>
            </p:cNvPr>
            <p:cNvCxnSpPr/>
            <p:nvPr/>
          </p:nvCxnSpPr>
          <p:spPr>
            <a:xfrm>
              <a:off x="5841437" y="2435342"/>
              <a:ext cx="182880" cy="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DFDDCE9-7EF1-6946-B944-A5FF1041E60D}"/>
                </a:ext>
              </a:extLst>
            </p:cNvPr>
            <p:cNvSpPr txBox="1"/>
            <p:nvPr/>
          </p:nvSpPr>
          <p:spPr>
            <a:xfrm>
              <a:off x="5802072" y="2296962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**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28E823C-D083-044E-9AC6-C0CA2EC8B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6452" y="2109196"/>
              <a:ext cx="50292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7645F9E-D483-0F40-AEE4-5DE62C639E4B}"/>
                </a:ext>
              </a:extLst>
            </p:cNvPr>
            <p:cNvSpPr txBox="1"/>
            <p:nvPr/>
          </p:nvSpPr>
          <p:spPr>
            <a:xfrm>
              <a:off x="5968055" y="1964460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**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0E7C593-AF68-9946-AE78-197C904EC9DF}"/>
                </a:ext>
              </a:extLst>
            </p:cNvPr>
            <p:cNvCxnSpPr/>
            <p:nvPr/>
          </p:nvCxnSpPr>
          <p:spPr>
            <a:xfrm>
              <a:off x="6193007" y="2217157"/>
              <a:ext cx="182880" cy="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1A7209-7040-2841-B4C2-01331C099C1F}"/>
                </a:ext>
              </a:extLst>
            </p:cNvPr>
            <p:cNvSpPr txBox="1"/>
            <p:nvPr/>
          </p:nvSpPr>
          <p:spPr>
            <a:xfrm>
              <a:off x="6153642" y="2078777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/>
                <a:t>**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0A0806-FB3B-7744-B985-486702FA58F1}"/>
              </a:ext>
            </a:extLst>
          </p:cNvPr>
          <p:cNvGrpSpPr/>
          <p:nvPr/>
        </p:nvGrpSpPr>
        <p:grpSpPr>
          <a:xfrm>
            <a:off x="6823790" y="2352602"/>
            <a:ext cx="962397" cy="771802"/>
            <a:chOff x="7500275" y="1904107"/>
            <a:chExt cx="962397" cy="77180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897E733-7AD7-4848-9FA1-879A54408F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0275" y="2513114"/>
              <a:ext cx="163795" cy="91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01775AB-1B7A-1C48-BC5F-1FA6112B6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0275" y="1992113"/>
              <a:ext cx="163795" cy="914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45C6A88-B66E-5C48-B38F-C4D5ED05AF3B}"/>
                </a:ext>
              </a:extLst>
            </p:cNvPr>
            <p:cNvSpPr txBox="1"/>
            <p:nvPr/>
          </p:nvSpPr>
          <p:spPr>
            <a:xfrm>
              <a:off x="7614363" y="1904107"/>
              <a:ext cx="34336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WT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8A517D3-CBA8-8E47-B366-3F95C8F0A626}"/>
                </a:ext>
              </a:extLst>
            </p:cNvPr>
            <p:cNvSpPr txBox="1"/>
            <p:nvPr/>
          </p:nvSpPr>
          <p:spPr>
            <a:xfrm>
              <a:off x="7614363" y="2445077"/>
              <a:ext cx="8483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  <a:r>
                <a:rPr lang="en-US" sz="900" dirty="0"/>
                <a:t>Prdm1</a:t>
              </a:r>
              <a:r>
                <a:rPr lang="en-US" sz="900" baseline="30000" dirty="0"/>
                <a:t>f/f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A597E86-A6B6-8C41-A3B6-A5894A7FA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0275" y="2165780"/>
              <a:ext cx="163795" cy="9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DA14FAC-0BDA-E14D-8670-A3CA66C72EF9}"/>
                </a:ext>
              </a:extLst>
            </p:cNvPr>
            <p:cNvSpPr txBox="1"/>
            <p:nvPr/>
          </p:nvSpPr>
          <p:spPr>
            <a:xfrm>
              <a:off x="7614363" y="2084430"/>
              <a:ext cx="4587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C299BFB-D8FB-AE45-8A21-FDAE1BAE77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0275" y="2339447"/>
              <a:ext cx="163795" cy="91440"/>
            </a:xfrm>
            <a:prstGeom prst="rect">
              <a:avLst/>
            </a:prstGeom>
            <a:solidFill>
              <a:srgbClr val="808080"/>
            </a:solidFill>
            <a:ln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B384182-0714-014B-B69E-B27871D11D9C}"/>
                </a:ext>
              </a:extLst>
            </p:cNvPr>
            <p:cNvSpPr txBox="1"/>
            <p:nvPr/>
          </p:nvSpPr>
          <p:spPr>
            <a:xfrm>
              <a:off x="7614363" y="2264753"/>
              <a:ext cx="5741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Prdm1</a:t>
              </a:r>
              <a:r>
                <a:rPr lang="en-US" sz="900" baseline="30000" dirty="0"/>
                <a:t>f/f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7268BE5-3AE7-F44C-8F1B-A5E5343A644E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</a:t>
            </a:r>
            <a:r>
              <a:rPr lang="en-US" sz="17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7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Combined Deficiency on </a:t>
            </a:r>
            <a:r>
              <a:rPr lang="en-US" sz="17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Differentiation: A Second Model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6F4F3D-A03A-4B48-B4AC-AC8E39B872B2}"/>
              </a:ext>
            </a:extLst>
          </p:cNvPr>
          <p:cNvGrpSpPr/>
          <p:nvPr/>
        </p:nvGrpSpPr>
        <p:grpSpPr>
          <a:xfrm>
            <a:off x="2087891" y="589272"/>
            <a:ext cx="4477501" cy="1564680"/>
            <a:chOff x="2087891" y="589272"/>
            <a:chExt cx="4477501" cy="156468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AD5B9F-7B43-8040-8B12-AA43E856E4EA}"/>
                </a:ext>
              </a:extLst>
            </p:cNvPr>
            <p:cNvSpPr txBox="1"/>
            <p:nvPr/>
          </p:nvSpPr>
          <p:spPr>
            <a:xfrm>
              <a:off x="2200546" y="889701"/>
              <a:ext cx="1221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1. WT</a:t>
              </a:r>
            </a:p>
            <a:p>
              <a:r>
                <a:rPr lang="en-US" sz="1200" dirty="0"/>
                <a:t>2. Bcl6</a:t>
              </a:r>
              <a:r>
                <a:rPr lang="en-US" sz="1200" baseline="30000" dirty="0"/>
                <a:t>f/f</a:t>
              </a:r>
            </a:p>
            <a:p>
              <a:r>
                <a:rPr lang="en-US" sz="1200" dirty="0"/>
                <a:t>3. Prdm1</a:t>
              </a:r>
              <a:r>
                <a:rPr lang="en-US" sz="1200" baseline="30000" dirty="0"/>
                <a:t>f/f</a:t>
              </a:r>
            </a:p>
            <a:p>
              <a:r>
                <a:rPr lang="en-US" sz="1200" dirty="0"/>
                <a:t>4. Bcl6</a:t>
              </a:r>
              <a:r>
                <a:rPr lang="en-US" sz="1200" baseline="30000" dirty="0"/>
                <a:t>f/f</a:t>
              </a:r>
              <a:r>
                <a:rPr lang="en-US" sz="1200" dirty="0"/>
                <a:t>Prdm1</a:t>
              </a:r>
              <a:r>
                <a:rPr lang="en-US" sz="1200" baseline="30000" dirty="0"/>
                <a:t>f/f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2DAD00-A10A-384D-B43E-BDD092DB79D8}"/>
                </a:ext>
              </a:extLst>
            </p:cNvPr>
            <p:cNvSpPr txBox="1"/>
            <p:nvPr/>
          </p:nvSpPr>
          <p:spPr>
            <a:xfrm>
              <a:off x="3517280" y="1507621"/>
              <a:ext cx="11187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recipient</a:t>
              </a:r>
            </a:p>
            <a:p>
              <a:pPr algn="ctr"/>
              <a:r>
                <a:rPr lang="en-US" sz="1200" dirty="0"/>
                <a:t>WT B6 or</a:t>
              </a:r>
            </a:p>
            <a:p>
              <a:pPr algn="ctr"/>
              <a:r>
                <a:rPr lang="en-US" sz="1200" dirty="0"/>
                <a:t>Bcl6</a:t>
              </a:r>
              <a:r>
                <a:rPr lang="en-US" sz="1200" baseline="30000" dirty="0"/>
                <a:t>f/f </a:t>
              </a:r>
              <a:r>
                <a:rPr lang="en-US" sz="1200" i="1" dirty="0"/>
                <a:t>Cd4-</a:t>
              </a:r>
              <a:r>
                <a:rPr lang="en-US" sz="1200" dirty="0"/>
                <a:t>Cre</a:t>
              </a:r>
              <a:r>
                <a:rPr lang="en-US" sz="1200" baseline="30000" dirty="0"/>
                <a:t>+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99C254-C1F8-3A4E-B2AC-A997474A99C0}"/>
                </a:ext>
              </a:extLst>
            </p:cNvPr>
            <p:cNvSpPr txBox="1"/>
            <p:nvPr/>
          </p:nvSpPr>
          <p:spPr>
            <a:xfrm>
              <a:off x="2087891" y="635288"/>
              <a:ext cx="1857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SMARTA </a:t>
              </a:r>
              <a:r>
                <a:rPr lang="en-US" sz="1200" i="1" dirty="0"/>
                <a:t>Cd4</a:t>
              </a:r>
              <a:r>
                <a:rPr lang="en-US" sz="1200" dirty="0"/>
                <a:t>-Cre</a:t>
              </a:r>
              <a:r>
                <a:rPr lang="en-US" sz="1200" baseline="30000" dirty="0"/>
                <a:t>+</a:t>
              </a:r>
              <a:r>
                <a:rPr lang="en-US" sz="1200" dirty="0"/>
                <a:t> CD45.1</a:t>
              </a:r>
              <a:r>
                <a:rPr lang="en-US" sz="1200" baseline="30000" dirty="0"/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8DC7DE-909A-C94C-AB05-45AA48583B10}"/>
                </a:ext>
              </a:extLst>
            </p:cNvPr>
            <p:cNvSpPr txBox="1"/>
            <p:nvPr/>
          </p:nvSpPr>
          <p:spPr>
            <a:xfrm>
              <a:off x="4379055" y="773938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cells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2551BEB-0CA7-304F-911A-14C2823CDE33}"/>
                </a:ext>
              </a:extLst>
            </p:cNvPr>
            <p:cNvGrpSpPr/>
            <p:nvPr/>
          </p:nvGrpSpPr>
          <p:grpSpPr>
            <a:xfrm>
              <a:off x="3491371" y="950069"/>
              <a:ext cx="320040" cy="713694"/>
              <a:chOff x="1982681" y="3816275"/>
              <a:chExt cx="320040" cy="91167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A68B318-620C-D94A-85EC-543F4E001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841" y="4271616"/>
                <a:ext cx="182880" cy="994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E8F30ED-4B61-AB42-A1D6-FE8ED6A23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841" y="3816275"/>
                <a:ext cx="0" cy="91167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0B538E3-8791-364F-A04D-C0E8C83276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4727951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D61BB22-B7B9-784B-9118-4CC07C3F4E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3816275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BA8B94-12A7-EA4D-84E2-0597B76FC3BC}"/>
                </a:ext>
              </a:extLst>
            </p:cNvPr>
            <p:cNvCxnSpPr>
              <a:cxnSpLocks/>
            </p:cNvCxnSpPr>
            <p:nvPr/>
          </p:nvCxnSpPr>
          <p:spPr>
            <a:xfrm>
              <a:off x="4608445" y="1068195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1263E9A-5F25-4D48-B178-6890A0031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366" y="1369179"/>
              <a:ext cx="2020026" cy="1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1A1DFE-326D-A346-96A9-6496A4D419CF}"/>
                </a:ext>
              </a:extLst>
            </p:cNvPr>
            <p:cNvCxnSpPr>
              <a:cxnSpLocks/>
            </p:cNvCxnSpPr>
            <p:nvPr/>
          </p:nvCxnSpPr>
          <p:spPr>
            <a:xfrm>
              <a:off x="5151113" y="1068195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DC30951-74E5-F74C-8C86-3CC2374DF0B7}"/>
                </a:ext>
              </a:extLst>
            </p:cNvPr>
            <p:cNvCxnSpPr>
              <a:cxnSpLocks/>
            </p:cNvCxnSpPr>
            <p:nvPr/>
          </p:nvCxnSpPr>
          <p:spPr>
            <a:xfrm>
              <a:off x="6080078" y="1058115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40093B-BA20-D547-8008-58366BEADA23}"/>
                </a:ext>
              </a:extLst>
            </p:cNvPr>
            <p:cNvSpPr txBox="1"/>
            <p:nvPr/>
          </p:nvSpPr>
          <p:spPr>
            <a:xfrm>
              <a:off x="4728208" y="589272"/>
              <a:ext cx="845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LCMV</a:t>
              </a:r>
            </a:p>
            <a:p>
              <a:pPr algn="ctr"/>
              <a:r>
                <a:rPr lang="en-US" sz="1200" dirty="0"/>
                <a:t>Armstrong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96C952-3058-5046-8A8F-C9B85D196A6B}"/>
                </a:ext>
              </a:extLst>
            </p:cNvPr>
            <p:cNvSpPr txBox="1"/>
            <p:nvPr/>
          </p:nvSpPr>
          <p:spPr>
            <a:xfrm>
              <a:off x="5854849" y="770609"/>
              <a:ext cx="688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Analysis</a:t>
              </a:r>
              <a:endParaRPr lang="en-US" sz="1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724137-C149-C144-9219-DB24D34BC133}"/>
                </a:ext>
              </a:extLst>
            </p:cNvPr>
            <p:cNvSpPr txBox="1"/>
            <p:nvPr/>
          </p:nvSpPr>
          <p:spPr>
            <a:xfrm>
              <a:off x="4413520" y="1386764"/>
              <a:ext cx="3898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38FBD3-3571-1340-B91C-D2F7CE158739}"/>
                </a:ext>
              </a:extLst>
            </p:cNvPr>
            <p:cNvSpPr txBox="1"/>
            <p:nvPr/>
          </p:nvSpPr>
          <p:spPr>
            <a:xfrm>
              <a:off x="4979431" y="1386764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0F937A-61C1-AD44-AC5B-0AD3B5D70DC9}"/>
                </a:ext>
              </a:extLst>
            </p:cNvPr>
            <p:cNvSpPr txBox="1"/>
            <p:nvPr/>
          </p:nvSpPr>
          <p:spPr>
            <a:xfrm>
              <a:off x="5908397" y="1386764"/>
              <a:ext cx="3433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d7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6C8839D-DBAD-5441-BE78-0D26C96C4286}"/>
                </a:ext>
              </a:extLst>
            </p:cNvPr>
            <p:cNvCxnSpPr>
              <a:cxnSpLocks/>
            </p:cNvCxnSpPr>
            <p:nvPr/>
          </p:nvCxnSpPr>
          <p:spPr>
            <a:xfrm>
              <a:off x="6314774" y="1058115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6425481-CDBD-584C-96DE-CF922FE520E2}"/>
                </a:ext>
              </a:extLst>
            </p:cNvPr>
            <p:cNvSpPr txBox="1"/>
            <p:nvPr/>
          </p:nvSpPr>
          <p:spPr>
            <a:xfrm>
              <a:off x="6143092" y="1386764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d8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E29CE7C-C736-FD4A-B491-E905AB6B1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2937" b="20462"/>
            <a:stretch/>
          </p:blipFill>
          <p:spPr>
            <a:xfrm>
              <a:off x="3828347" y="1149009"/>
              <a:ext cx="550708" cy="366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9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D5AF6C2-9E63-AB4B-A7BA-7C22B9E863AF}"/>
              </a:ext>
            </a:extLst>
          </p:cNvPr>
          <p:cNvSpPr/>
          <p:nvPr/>
        </p:nvSpPr>
        <p:spPr>
          <a:xfrm>
            <a:off x="438956" y="992443"/>
            <a:ext cx="8705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protein family members are important in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Tfh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differentiation and are known to positively regulate CXCR5 gene expression.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Id2 is an inhibitor of E proteins and is an important regulator of </a:t>
            </a:r>
            <a:r>
              <a:rPr lang="en-US" sz="16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Tfh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differentiation.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7B7504-7575-2443-9CEE-16C89F13013F}"/>
              </a:ext>
            </a:extLst>
          </p:cNvPr>
          <p:cNvSpPr txBox="1"/>
          <p:nvPr/>
        </p:nvSpPr>
        <p:spPr>
          <a:xfrm>
            <a:off x="182590" y="575548"/>
            <a:ext cx="567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2. What transcription factors are downstream of Bcl6?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870BA3-E157-6847-9148-CFD07E5594B1}"/>
              </a:ext>
            </a:extLst>
          </p:cNvPr>
          <p:cNvSpPr txBox="1"/>
          <p:nvPr/>
        </p:nvSpPr>
        <p:spPr>
          <a:xfrm>
            <a:off x="404524" y="4429837"/>
            <a:ext cx="8335021" cy="79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Bcl6 induces Tfh differentiation by inhibiting two transcription factors: Blimp1 and Id2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7077104" y="1808417"/>
            <a:ext cx="2066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alibri" charset="0"/>
                <a:ea typeface="Calibri" charset="0"/>
                <a:cs typeface="Calibri" charset="0"/>
              </a:rPr>
              <a:t>Crotty, 2014 </a:t>
            </a:r>
            <a:r>
              <a:rPr lang="en-US" sz="800" i="1" dirty="0">
                <a:latin typeface="Calibri" charset="0"/>
                <a:ea typeface="Calibri" charset="0"/>
                <a:cs typeface="Calibri" charset="0"/>
              </a:rPr>
              <a:t>Immunity</a:t>
            </a:r>
            <a:r>
              <a:rPr lang="en-US" sz="800" dirty="0">
                <a:latin typeface="Calibri" charset="0"/>
                <a:ea typeface="Calibri" charset="0"/>
                <a:cs typeface="Calibri" charset="0"/>
              </a:rPr>
              <a:t>, 41:529–542</a:t>
            </a:r>
          </a:p>
          <a:p>
            <a:r>
              <a:rPr lang="en-US" sz="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Shaw, et al., 2016 </a:t>
            </a:r>
            <a:r>
              <a:rPr lang="en-US" sz="800" i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Nat </a:t>
            </a:r>
            <a:r>
              <a:rPr lang="en-US" sz="800" i="1" dirty="0" err="1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Imm</a:t>
            </a:r>
            <a:r>
              <a:rPr lang="en-US" sz="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, 17: 834–843</a:t>
            </a:r>
          </a:p>
          <a:p>
            <a:r>
              <a:rPr lang="en-US" sz="800" dirty="0"/>
              <a:t>Liu, et al., 2014 </a:t>
            </a:r>
            <a:r>
              <a:rPr lang="en-US" sz="800" i="1" dirty="0"/>
              <a:t>Nature</a:t>
            </a:r>
            <a:r>
              <a:rPr lang="en-US" sz="800" dirty="0"/>
              <a:t>, 507: 513–518</a:t>
            </a:r>
            <a:endParaRPr lang="en-US" sz="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F1EBD-C190-F448-8039-0B7F1C9FADD1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Mechanism of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Differentiation. What is the Role of Bcl6?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E87CA1-16C5-8C46-AC48-F51C83FA2706}"/>
              </a:ext>
            </a:extLst>
          </p:cNvPr>
          <p:cNvGrpSpPr>
            <a:grpSpLocks noChangeAspect="1"/>
          </p:cNvGrpSpPr>
          <p:nvPr/>
        </p:nvGrpSpPr>
        <p:grpSpPr>
          <a:xfrm>
            <a:off x="2586536" y="2280724"/>
            <a:ext cx="3650386" cy="1783178"/>
            <a:chOff x="2096936" y="2667608"/>
            <a:chExt cx="3023950" cy="14771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FAD4C5-C1E9-EE43-B16F-A75626214792}"/>
                </a:ext>
              </a:extLst>
            </p:cNvPr>
            <p:cNvSpPr txBox="1"/>
            <p:nvPr/>
          </p:nvSpPr>
          <p:spPr>
            <a:xfrm>
              <a:off x="2246954" y="3377186"/>
              <a:ext cx="4972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Bcl6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926E0F-9AD4-3447-9D61-EBBDB05C1B2D}"/>
                </a:ext>
              </a:extLst>
            </p:cNvPr>
            <p:cNvGrpSpPr/>
            <p:nvPr/>
          </p:nvGrpSpPr>
          <p:grpSpPr>
            <a:xfrm>
              <a:off x="2404558" y="3654185"/>
              <a:ext cx="137160" cy="182880"/>
              <a:chOff x="2507914" y="3329703"/>
              <a:chExt cx="137160" cy="27432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A8FA7CC-8FF7-FC4C-B99E-E5050E108B4B}"/>
                  </a:ext>
                </a:extLst>
              </p:cNvPr>
              <p:cNvCxnSpPr/>
              <p:nvPr/>
            </p:nvCxnSpPr>
            <p:spPr>
              <a:xfrm>
                <a:off x="2507914" y="3604023"/>
                <a:ext cx="1371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07B31BD-C098-5946-8760-99AE66340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494" y="3329703"/>
                <a:ext cx="0" cy="27432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5F92417-DA6E-CD49-B1DD-2BDF998CA0FF}"/>
                </a:ext>
              </a:extLst>
            </p:cNvPr>
            <p:cNvGrpSpPr/>
            <p:nvPr/>
          </p:nvGrpSpPr>
          <p:grpSpPr>
            <a:xfrm>
              <a:off x="2404558" y="3222358"/>
              <a:ext cx="137160" cy="182880"/>
              <a:chOff x="2507914" y="3329703"/>
              <a:chExt cx="137160" cy="274320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25FED03-019C-C84B-8C3F-FA5D415A41F6}"/>
                  </a:ext>
                </a:extLst>
              </p:cNvPr>
              <p:cNvCxnSpPr/>
              <p:nvPr/>
            </p:nvCxnSpPr>
            <p:spPr>
              <a:xfrm>
                <a:off x="2507914" y="3329703"/>
                <a:ext cx="1371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A350B8B-E4F4-9846-8D06-F605FCE58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494" y="3329703"/>
                <a:ext cx="0" cy="27432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071C6A7-F75E-CE45-936F-A552B3E53CCD}"/>
                </a:ext>
              </a:extLst>
            </p:cNvPr>
            <p:cNvGrpSpPr/>
            <p:nvPr/>
          </p:nvGrpSpPr>
          <p:grpSpPr>
            <a:xfrm>
              <a:off x="2096936" y="2915384"/>
              <a:ext cx="1041333" cy="152147"/>
              <a:chOff x="3186210" y="6676063"/>
              <a:chExt cx="1041333" cy="152147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BCE8674-B696-A446-AAED-0C72756DBC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16021" y="6676063"/>
                <a:ext cx="393271" cy="152147"/>
              </a:xfrm>
              <a:prstGeom prst="rect">
                <a:avLst/>
              </a:prstGeom>
              <a:noFill/>
              <a:ln w="1905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3FEEB4B-142D-B84C-BA50-2AA493C66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6210" y="6828210"/>
                <a:ext cx="10413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EBBBE14-F67C-D941-8E7C-4AF358A1FE78}"/>
                </a:ext>
              </a:extLst>
            </p:cNvPr>
            <p:cNvGrpSpPr/>
            <p:nvPr/>
          </p:nvGrpSpPr>
          <p:grpSpPr>
            <a:xfrm>
              <a:off x="2096936" y="3992631"/>
              <a:ext cx="1041333" cy="152147"/>
              <a:chOff x="3186210" y="7753310"/>
              <a:chExt cx="1041333" cy="152147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5EAE997-5D54-6841-AA6B-F7726140F1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16021" y="7753310"/>
                <a:ext cx="393271" cy="152147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50A17D0-6403-5A4F-A261-BAEABC5058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6210" y="7905457"/>
                <a:ext cx="10413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9A6BB7-13FF-9646-A026-EDB2EA2C8BAF}"/>
                </a:ext>
              </a:extLst>
            </p:cNvPr>
            <p:cNvSpPr txBox="1"/>
            <p:nvPr/>
          </p:nvSpPr>
          <p:spPr>
            <a:xfrm>
              <a:off x="2511164" y="3766669"/>
              <a:ext cx="124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Prdm1/Blimp1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CAABB3-E2BA-E24C-B201-07D2DF362AE2}"/>
                </a:ext>
              </a:extLst>
            </p:cNvPr>
            <p:cNvSpPr txBox="1"/>
            <p:nvPr/>
          </p:nvSpPr>
          <p:spPr>
            <a:xfrm>
              <a:off x="2529266" y="2667608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Id2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AA634E-5523-B34A-BEEB-4E086E78BAE5}"/>
                </a:ext>
              </a:extLst>
            </p:cNvPr>
            <p:cNvGrpSpPr/>
            <p:nvPr/>
          </p:nvGrpSpPr>
          <p:grpSpPr>
            <a:xfrm>
              <a:off x="4079553" y="3421924"/>
              <a:ext cx="1041333" cy="152147"/>
              <a:chOff x="3186210" y="7753310"/>
              <a:chExt cx="1041333" cy="15214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38C2D34-D945-8E4E-914D-8F99537302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16021" y="7753310"/>
                <a:ext cx="393271" cy="15214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18B6C92-CA77-D544-A6D4-BD79B9CC9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6210" y="7905457"/>
                <a:ext cx="10413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AEAE9C-4744-7548-BBDA-3389DEB04E66}"/>
                </a:ext>
              </a:extLst>
            </p:cNvPr>
            <p:cNvSpPr txBox="1"/>
            <p:nvPr/>
          </p:nvSpPr>
          <p:spPr>
            <a:xfrm>
              <a:off x="3578747" y="2667608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Id2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EABB85E-377A-EE49-A887-C446D518AD14}"/>
                </a:ext>
              </a:extLst>
            </p:cNvPr>
            <p:cNvGrpSpPr/>
            <p:nvPr/>
          </p:nvGrpSpPr>
          <p:grpSpPr>
            <a:xfrm>
              <a:off x="4062511" y="3117531"/>
              <a:ext cx="445329" cy="307777"/>
              <a:chOff x="5357421" y="6244181"/>
              <a:chExt cx="445329" cy="307777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0972404D-7C27-AA49-82FA-DC79E46FA318}"/>
                  </a:ext>
                </a:extLst>
              </p:cNvPr>
              <p:cNvGrpSpPr/>
              <p:nvPr/>
            </p:nvGrpSpPr>
            <p:grpSpPr>
              <a:xfrm>
                <a:off x="5357421" y="6244181"/>
                <a:ext cx="272832" cy="307777"/>
                <a:chOff x="5357421" y="6243342"/>
                <a:chExt cx="272832" cy="307777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83A380B-63B5-6B4F-882A-57896096F744}"/>
                    </a:ext>
                  </a:extLst>
                </p:cNvPr>
                <p:cNvSpPr txBox="1"/>
                <p:nvPr/>
              </p:nvSpPr>
              <p:spPr>
                <a:xfrm>
                  <a:off x="5357421" y="6243342"/>
                  <a:ext cx="2728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009051"/>
                      </a:solidFill>
                    </a:rPr>
                    <a:t>E</a:t>
                  </a: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D3EF836-888E-1D42-8156-CEB29D233D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00907" y="6293582"/>
                  <a:ext cx="164592" cy="164592"/>
                </a:xfrm>
                <a:prstGeom prst="ellipse">
                  <a:avLst/>
                </a:prstGeom>
                <a:noFill/>
                <a:ln>
                  <a:solidFill>
                    <a:srgbClr val="0090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DA54C50-F565-0D43-B488-377B53ACACC2}"/>
                  </a:ext>
                </a:extLst>
              </p:cNvPr>
              <p:cNvGrpSpPr/>
              <p:nvPr/>
            </p:nvGrpSpPr>
            <p:grpSpPr>
              <a:xfrm>
                <a:off x="5529918" y="6244181"/>
                <a:ext cx="272832" cy="307777"/>
                <a:chOff x="5357421" y="6243342"/>
                <a:chExt cx="272832" cy="307777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C514E91-77F5-BC46-9106-CE5DF7EECA49}"/>
                    </a:ext>
                  </a:extLst>
                </p:cNvPr>
                <p:cNvSpPr txBox="1"/>
                <p:nvPr/>
              </p:nvSpPr>
              <p:spPr>
                <a:xfrm>
                  <a:off x="5357421" y="6243342"/>
                  <a:ext cx="2728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009051"/>
                      </a:solidFill>
                    </a:rPr>
                    <a:t>E</a:t>
                  </a: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F36131F-CF65-3640-86FF-AF351D52B7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00907" y="6293582"/>
                  <a:ext cx="164592" cy="164592"/>
                </a:xfrm>
                <a:prstGeom prst="ellipse">
                  <a:avLst/>
                </a:prstGeom>
                <a:noFill/>
                <a:ln>
                  <a:solidFill>
                    <a:srgbClr val="0090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2268022-7F8C-A74E-B506-F2D6F313EC9C}"/>
                </a:ext>
              </a:extLst>
            </p:cNvPr>
            <p:cNvCxnSpPr>
              <a:cxnSpLocks/>
            </p:cNvCxnSpPr>
            <p:nvPr/>
          </p:nvCxnSpPr>
          <p:spPr>
            <a:xfrm>
              <a:off x="4282636" y="3349165"/>
              <a:ext cx="0" cy="182880"/>
            </a:xfrm>
            <a:prstGeom prst="line">
              <a:avLst/>
            </a:prstGeom>
            <a:ln w="19050">
              <a:solidFill>
                <a:srgbClr val="00905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C5C955D-4342-9F40-806C-7159B6D91C08}"/>
                </a:ext>
              </a:extLst>
            </p:cNvPr>
            <p:cNvSpPr txBox="1"/>
            <p:nvPr/>
          </p:nvSpPr>
          <p:spPr>
            <a:xfrm>
              <a:off x="4430344" y="3157480"/>
              <a:ext cx="654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CXCR5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7B47F11-9D7D-A646-8965-E3EAF1A13A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7372" y="2893567"/>
              <a:ext cx="164592" cy="164592"/>
            </a:xfrm>
            <a:prstGeom prst="ellipse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A3C4059-3FBA-CA4C-850C-FA9622AC23AE}"/>
                </a:ext>
              </a:extLst>
            </p:cNvPr>
            <p:cNvCxnSpPr>
              <a:cxnSpLocks/>
            </p:cNvCxnSpPr>
            <p:nvPr/>
          </p:nvCxnSpPr>
          <p:spPr>
            <a:xfrm>
              <a:off x="3876821" y="3042974"/>
              <a:ext cx="193367" cy="99321"/>
            </a:xfrm>
            <a:prstGeom prst="line">
              <a:avLst/>
            </a:prstGeom>
            <a:ln w="19050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89D0A1A-BC9C-0346-A275-768EA0A96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9476" y="3092860"/>
              <a:ext cx="51765" cy="118872"/>
            </a:xfrm>
            <a:prstGeom prst="line">
              <a:avLst/>
            </a:prstGeom>
            <a:ln w="19050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21268AE-5958-694A-BA57-A5D0CB8A9A50}"/>
                </a:ext>
              </a:extLst>
            </p:cNvPr>
            <p:cNvSpPr/>
            <p:nvPr/>
          </p:nvSpPr>
          <p:spPr>
            <a:xfrm>
              <a:off x="3917254" y="2965365"/>
              <a:ext cx="291402" cy="103384"/>
            </a:xfrm>
            <a:custGeom>
              <a:avLst/>
              <a:gdLst>
                <a:gd name="connsiteX0" fmla="*/ 0 w 291402"/>
                <a:gd name="connsiteY0" fmla="*/ 100484 h 103384"/>
                <a:gd name="connsiteX1" fmla="*/ 100484 w 291402"/>
                <a:gd name="connsiteY1" fmla="*/ 100484 h 103384"/>
                <a:gd name="connsiteX2" fmla="*/ 211015 w 291402"/>
                <a:gd name="connsiteY2" fmla="*/ 70339 h 103384"/>
                <a:gd name="connsiteX3" fmla="*/ 291402 w 291402"/>
                <a:gd name="connsiteY3" fmla="*/ 0 h 10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02" h="103384">
                  <a:moveTo>
                    <a:pt x="0" y="100484"/>
                  </a:moveTo>
                  <a:cubicBezTo>
                    <a:pt x="32657" y="102996"/>
                    <a:pt x="65315" y="105508"/>
                    <a:pt x="100484" y="100484"/>
                  </a:cubicBezTo>
                  <a:cubicBezTo>
                    <a:pt x="135653" y="95460"/>
                    <a:pt x="179195" y="87086"/>
                    <a:pt x="211015" y="70339"/>
                  </a:cubicBezTo>
                  <a:cubicBezTo>
                    <a:pt x="242835" y="53592"/>
                    <a:pt x="267118" y="26796"/>
                    <a:pt x="291402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68A6060-7E9E-A14A-9BD6-A0E8A33971AD}"/>
                </a:ext>
              </a:extLst>
            </p:cNvPr>
            <p:cNvGrpSpPr/>
            <p:nvPr/>
          </p:nvGrpSpPr>
          <p:grpSpPr>
            <a:xfrm>
              <a:off x="4101772" y="2720810"/>
              <a:ext cx="403410" cy="307777"/>
              <a:chOff x="5309179" y="6431249"/>
              <a:chExt cx="403410" cy="307777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3A1135D-38C0-1A45-8024-90D83E3A02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09179" y="6473874"/>
                <a:ext cx="164592" cy="164592"/>
              </a:xfrm>
              <a:prstGeom prst="ellipse">
                <a:avLst/>
              </a:prstGeom>
              <a:noFill/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3DDBD56-808B-D841-A482-FEE2886465DC}"/>
                  </a:ext>
                </a:extLst>
              </p:cNvPr>
              <p:cNvGrpSpPr/>
              <p:nvPr/>
            </p:nvGrpSpPr>
            <p:grpSpPr>
              <a:xfrm>
                <a:off x="5439757" y="6431249"/>
                <a:ext cx="272832" cy="307777"/>
                <a:chOff x="5357421" y="6243342"/>
                <a:chExt cx="272832" cy="307777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ACEB6B3-79E2-F747-BF7D-B8C37E0BBEE3}"/>
                    </a:ext>
                  </a:extLst>
                </p:cNvPr>
                <p:cNvSpPr txBox="1"/>
                <p:nvPr/>
              </p:nvSpPr>
              <p:spPr>
                <a:xfrm>
                  <a:off x="5357421" y="6243342"/>
                  <a:ext cx="2728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009051"/>
                      </a:solidFill>
                    </a:rPr>
                    <a:t>E</a:t>
                  </a: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97159D64-7FE7-7B40-9BEE-BCCEBC6D94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00907" y="6293582"/>
                  <a:ext cx="164592" cy="164592"/>
                </a:xfrm>
                <a:prstGeom prst="ellipse">
                  <a:avLst/>
                </a:prstGeom>
                <a:noFill/>
                <a:ln>
                  <a:solidFill>
                    <a:srgbClr val="0090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E5E1E7-16D6-C849-983F-C234C8EEB617}"/>
                </a:ext>
              </a:extLst>
            </p:cNvPr>
            <p:cNvCxnSpPr>
              <a:cxnSpLocks/>
            </p:cNvCxnSpPr>
            <p:nvPr/>
          </p:nvCxnSpPr>
          <p:spPr>
            <a:xfrm>
              <a:off x="3068820" y="2806107"/>
              <a:ext cx="38036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976C86-0589-EE45-B8F6-A30F7F2FE416}"/>
                </a:ext>
              </a:extLst>
            </p:cNvPr>
            <p:cNvCxnSpPr>
              <a:cxnSpLocks/>
            </p:cNvCxnSpPr>
            <p:nvPr/>
          </p:nvCxnSpPr>
          <p:spPr>
            <a:xfrm>
              <a:off x="3546376" y="3905168"/>
              <a:ext cx="38036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A07936-56AE-5143-9B8F-C10A5D99E033}"/>
                </a:ext>
              </a:extLst>
            </p:cNvPr>
            <p:cNvSpPr txBox="1"/>
            <p:nvPr/>
          </p:nvSpPr>
          <p:spPr>
            <a:xfrm>
              <a:off x="3964370" y="3766669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Blimp1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D520071-E2DC-5D45-8822-519F4801CC1F}"/>
                </a:ext>
              </a:extLst>
            </p:cNvPr>
            <p:cNvGrpSpPr/>
            <p:nvPr/>
          </p:nvGrpSpPr>
          <p:grpSpPr>
            <a:xfrm>
              <a:off x="4207256" y="3647965"/>
              <a:ext cx="137160" cy="182880"/>
              <a:chOff x="2505509" y="3329703"/>
              <a:chExt cx="137160" cy="27432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20D76C6-88D8-584A-9847-6BB2E819A9B3}"/>
                  </a:ext>
                </a:extLst>
              </p:cNvPr>
              <p:cNvCxnSpPr/>
              <p:nvPr/>
            </p:nvCxnSpPr>
            <p:spPr>
              <a:xfrm>
                <a:off x="2505509" y="3329703"/>
                <a:ext cx="13716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8AE46B9-DC1C-204F-8651-2258184C68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4089" y="3329703"/>
                <a:ext cx="0" cy="2743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1130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1B9AB4-8EDB-2C45-AB5C-3199C8010D51}"/>
              </a:ext>
            </a:extLst>
          </p:cNvPr>
          <p:cNvSpPr txBox="1"/>
          <p:nvPr/>
        </p:nvSpPr>
        <p:spPr>
          <a:xfrm>
            <a:off x="139163" y="5284119"/>
            <a:ext cx="890058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Id2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f/f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SMARTA cells failed to differentiate into GC Tfh cells.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801F5C-F71D-5D43-920A-32DF91BFC042}"/>
              </a:ext>
            </a:extLst>
          </p:cNvPr>
          <p:cNvGrpSpPr/>
          <p:nvPr/>
        </p:nvGrpSpPr>
        <p:grpSpPr>
          <a:xfrm>
            <a:off x="107026" y="2135749"/>
            <a:ext cx="2444325" cy="1896171"/>
            <a:chOff x="3149909" y="791637"/>
            <a:chExt cx="2444325" cy="18961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70277E-9A79-AB40-AEAA-F2E30A63D5B0}"/>
                </a:ext>
              </a:extLst>
            </p:cNvPr>
            <p:cNvSpPr txBox="1"/>
            <p:nvPr/>
          </p:nvSpPr>
          <p:spPr>
            <a:xfrm>
              <a:off x="4245435" y="791637"/>
              <a:ext cx="48122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Bcl6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ECA311-157B-504B-884C-CBBE18070064}"/>
                </a:ext>
              </a:extLst>
            </p:cNvPr>
            <p:cNvSpPr txBox="1"/>
            <p:nvPr/>
          </p:nvSpPr>
          <p:spPr>
            <a:xfrm>
              <a:off x="4620698" y="1306705"/>
              <a:ext cx="40748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Id2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2CF56CC-389E-2E49-B1E7-94D85BFE3887}"/>
                </a:ext>
              </a:extLst>
            </p:cNvPr>
            <p:cNvGrpSpPr/>
            <p:nvPr/>
          </p:nvGrpSpPr>
          <p:grpSpPr>
            <a:xfrm>
              <a:off x="4755860" y="1602711"/>
              <a:ext cx="137160" cy="182880"/>
              <a:chOff x="2505509" y="3329703"/>
              <a:chExt cx="137160" cy="27432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EAA29FD-A96C-3A4E-A41A-A76AB9418B96}"/>
                  </a:ext>
                </a:extLst>
              </p:cNvPr>
              <p:cNvCxnSpPr/>
              <p:nvPr/>
            </p:nvCxnSpPr>
            <p:spPr>
              <a:xfrm>
                <a:off x="2505509" y="3604023"/>
                <a:ext cx="1371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2C0CB6C-0AC1-3B4A-9EE8-017CCFF31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4089" y="3329703"/>
                <a:ext cx="0" cy="2743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38ABE6-919C-3E4D-83D3-2990165C9653}"/>
                </a:ext>
              </a:extLst>
            </p:cNvPr>
            <p:cNvCxnSpPr>
              <a:cxnSpLocks/>
            </p:cNvCxnSpPr>
            <p:nvPr/>
          </p:nvCxnSpPr>
          <p:spPr>
            <a:xfrm>
              <a:off x="3918969" y="2417221"/>
              <a:ext cx="1236227" cy="1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54B611-4F4B-FA4F-90DD-FB5FAB1612D2}"/>
                </a:ext>
              </a:extLst>
            </p:cNvPr>
            <p:cNvSpPr txBox="1"/>
            <p:nvPr/>
          </p:nvSpPr>
          <p:spPr>
            <a:xfrm>
              <a:off x="3149909" y="2163305"/>
              <a:ext cx="874150" cy="524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Activated</a:t>
              </a:r>
            </a:p>
            <a:p>
              <a:pPr algn="ctr"/>
              <a:r>
                <a:rPr lang="en-US" dirty="0"/>
                <a:t>CD4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20F418-16AF-1F46-B929-1B5719FF79BA}"/>
                </a:ext>
              </a:extLst>
            </p:cNvPr>
            <p:cNvSpPr txBox="1"/>
            <p:nvPr/>
          </p:nvSpPr>
          <p:spPr>
            <a:xfrm>
              <a:off x="5180338" y="2267678"/>
              <a:ext cx="41389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Tfh</a:t>
              </a:r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D843CA5-AE20-C745-AA13-839CA086F9D9}"/>
                </a:ext>
              </a:extLst>
            </p:cNvPr>
            <p:cNvGrpSpPr/>
            <p:nvPr/>
          </p:nvGrpSpPr>
          <p:grpSpPr>
            <a:xfrm>
              <a:off x="4079073" y="1602710"/>
              <a:ext cx="137160" cy="714909"/>
              <a:chOff x="2505509" y="3329703"/>
              <a:chExt cx="137160" cy="27432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9B8EE3B-EADE-244A-88CB-47BF82B9DF7A}"/>
                  </a:ext>
                </a:extLst>
              </p:cNvPr>
              <p:cNvCxnSpPr/>
              <p:nvPr/>
            </p:nvCxnSpPr>
            <p:spPr>
              <a:xfrm>
                <a:off x="2505509" y="3604023"/>
                <a:ext cx="1371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C9C755-F581-8B4C-A414-1055AA3EC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4089" y="3329703"/>
                <a:ext cx="0" cy="2743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8E9987C-0474-314F-AD6F-B3F948BC9FF5}"/>
                </a:ext>
              </a:extLst>
            </p:cNvPr>
            <p:cNvCxnSpPr/>
            <p:nvPr/>
          </p:nvCxnSpPr>
          <p:spPr>
            <a:xfrm>
              <a:off x="4755860" y="1304719"/>
              <a:ext cx="137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30B44E-1535-E34D-9B7C-6F1D17E62B33}"/>
                </a:ext>
              </a:extLst>
            </p:cNvPr>
            <p:cNvCxnSpPr>
              <a:cxnSpLocks/>
            </p:cNvCxnSpPr>
            <p:nvPr/>
          </p:nvCxnSpPr>
          <p:spPr>
            <a:xfrm>
              <a:off x="4824440" y="1213279"/>
              <a:ext cx="0" cy="9144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3308BB-C11C-A74C-9B42-700BE64EF01D}"/>
                </a:ext>
              </a:extLst>
            </p:cNvPr>
            <p:cNvCxnSpPr>
              <a:cxnSpLocks/>
            </p:cNvCxnSpPr>
            <p:nvPr/>
          </p:nvCxnSpPr>
          <p:spPr>
            <a:xfrm>
              <a:off x="4147653" y="1213279"/>
              <a:ext cx="676786" cy="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A9D4D4-C879-D048-B717-150BC9652A29}"/>
                </a:ext>
              </a:extLst>
            </p:cNvPr>
            <p:cNvCxnSpPr/>
            <p:nvPr/>
          </p:nvCxnSpPr>
          <p:spPr>
            <a:xfrm>
              <a:off x="4079073" y="1304719"/>
              <a:ext cx="137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CC60FF-4ABA-AF42-86C7-0B307566C351}"/>
                </a:ext>
              </a:extLst>
            </p:cNvPr>
            <p:cNvCxnSpPr>
              <a:cxnSpLocks/>
            </p:cNvCxnSpPr>
            <p:nvPr/>
          </p:nvCxnSpPr>
          <p:spPr>
            <a:xfrm>
              <a:off x="4147653" y="1213279"/>
              <a:ext cx="0" cy="9144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09AEA7-BBFD-D34F-ACD6-680F1C82ED82}"/>
                </a:ext>
              </a:extLst>
            </p:cNvPr>
            <p:cNvSpPr txBox="1"/>
            <p:nvPr/>
          </p:nvSpPr>
          <p:spPr>
            <a:xfrm>
              <a:off x="3860295" y="1306705"/>
              <a:ext cx="67678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Blimp1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47D62F0-A88C-CC41-B6CC-AA3EC1D3A57B}"/>
                </a:ext>
              </a:extLst>
            </p:cNvPr>
            <p:cNvCxnSpPr>
              <a:cxnSpLocks/>
            </p:cNvCxnSpPr>
            <p:nvPr/>
          </p:nvCxnSpPr>
          <p:spPr>
            <a:xfrm>
              <a:off x="4486046" y="1030399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DB803F-B857-6343-A2C3-A1BC1CEA5A0A}"/>
                </a:ext>
              </a:extLst>
            </p:cNvPr>
            <p:cNvSpPr txBox="1"/>
            <p:nvPr/>
          </p:nvSpPr>
          <p:spPr>
            <a:xfrm>
              <a:off x="4421264" y="1793050"/>
              <a:ext cx="917239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 proteins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C1970C1-A3D2-BA41-BDD7-744D6F54DE77}"/>
                </a:ext>
              </a:extLst>
            </p:cNvPr>
            <p:cNvCxnSpPr>
              <a:cxnSpLocks/>
            </p:cNvCxnSpPr>
            <p:nvPr/>
          </p:nvCxnSpPr>
          <p:spPr>
            <a:xfrm>
              <a:off x="4833735" y="2048249"/>
              <a:ext cx="0" cy="269371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A242542-A8ED-2745-9052-6B99E2436FDC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</a:t>
            </a:r>
            <a:r>
              <a:rPr lang="en-US" sz="17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Bcl6</a:t>
            </a:r>
            <a:r>
              <a:rPr lang="en-US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Prdm1</a:t>
            </a:r>
            <a:r>
              <a:rPr lang="en-US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7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Id2</a:t>
            </a:r>
            <a:r>
              <a:rPr lang="en-US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Triple Knockout on </a:t>
            </a:r>
            <a:r>
              <a:rPr lang="en-US" sz="17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Tfh</a:t>
            </a:r>
            <a:r>
              <a:rPr lang="en-US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Differentiation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A5E148-8F34-1E47-913C-600361CC7074}"/>
              </a:ext>
            </a:extLst>
          </p:cNvPr>
          <p:cNvGrpSpPr/>
          <p:nvPr/>
        </p:nvGrpSpPr>
        <p:grpSpPr>
          <a:xfrm>
            <a:off x="7535915" y="2259598"/>
            <a:ext cx="1188421" cy="591479"/>
            <a:chOff x="7500275" y="2084430"/>
            <a:chExt cx="1188421" cy="59147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5ED50D6-3D38-CC4A-95EE-7B08A49E47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0275" y="2513114"/>
              <a:ext cx="163795" cy="91440"/>
            </a:xfrm>
            <a:prstGeom prst="rect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2B84C3F-C0CB-7445-8C24-FC7FD3036D74}"/>
                </a:ext>
              </a:extLst>
            </p:cNvPr>
            <p:cNvSpPr txBox="1"/>
            <p:nvPr/>
          </p:nvSpPr>
          <p:spPr>
            <a:xfrm>
              <a:off x="7614363" y="2445077"/>
              <a:ext cx="107433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  <a:r>
                <a:rPr lang="en-US" sz="900" dirty="0"/>
                <a:t>Prdm1</a:t>
              </a:r>
              <a:r>
                <a:rPr lang="en-US" sz="900" baseline="30000" dirty="0"/>
                <a:t>f/f</a:t>
              </a:r>
              <a:r>
                <a:rPr lang="en-US" sz="900" dirty="0"/>
                <a:t>Id2</a:t>
              </a:r>
              <a:r>
                <a:rPr lang="en-US" sz="900" baseline="30000" dirty="0"/>
                <a:t>f/f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8AAD68-15C8-0743-9864-DEFFD30174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0275" y="2165780"/>
              <a:ext cx="163795" cy="914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82A10F-81B3-0E4A-B11E-A3C68C4CC43C}"/>
                </a:ext>
              </a:extLst>
            </p:cNvPr>
            <p:cNvSpPr txBox="1"/>
            <p:nvPr/>
          </p:nvSpPr>
          <p:spPr>
            <a:xfrm>
              <a:off x="7614363" y="2084430"/>
              <a:ext cx="34336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WT</a:t>
              </a:r>
              <a:endParaRPr lang="en-US" sz="900" baseline="300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F49B8D5-D51A-8243-9EE6-B142269E3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0275" y="2339447"/>
              <a:ext cx="163795" cy="91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558106F-1F74-904B-ADC3-016634AA804C}"/>
                </a:ext>
              </a:extLst>
            </p:cNvPr>
            <p:cNvSpPr txBox="1"/>
            <p:nvPr/>
          </p:nvSpPr>
          <p:spPr>
            <a:xfrm>
              <a:off x="7614363" y="2264753"/>
              <a:ext cx="8483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Bcl6</a:t>
              </a:r>
              <a:r>
                <a:rPr lang="en-US" sz="900" baseline="30000" dirty="0"/>
                <a:t>f/f</a:t>
              </a:r>
              <a:r>
                <a:rPr lang="en-US" sz="900" dirty="0"/>
                <a:t>Prdm1</a:t>
              </a:r>
              <a:r>
                <a:rPr lang="en-US" sz="900" baseline="30000" dirty="0"/>
                <a:t>f/f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C5B05C2-336D-4A4D-92BA-02DDA19D8246}"/>
              </a:ext>
            </a:extLst>
          </p:cNvPr>
          <p:cNvSpPr txBox="1"/>
          <p:nvPr/>
        </p:nvSpPr>
        <p:spPr>
          <a:xfrm rot="16200000">
            <a:off x="2824359" y="35606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PSGL-1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D28D7A-868B-F140-A33D-B77875529ED9}"/>
              </a:ext>
            </a:extLst>
          </p:cNvPr>
          <p:cNvSpPr txBox="1"/>
          <p:nvPr/>
        </p:nvSpPr>
        <p:spPr>
          <a:xfrm rot="16200000">
            <a:off x="2858021" y="2537437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SLAM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89C2F5-5A46-254B-B216-783BF0DA0883}"/>
              </a:ext>
            </a:extLst>
          </p:cNvPr>
          <p:cNvSpPr txBox="1"/>
          <p:nvPr/>
        </p:nvSpPr>
        <p:spPr>
          <a:xfrm>
            <a:off x="3580521" y="195251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C322631-0E9D-E945-889C-D12DFE762B82}"/>
              </a:ext>
            </a:extLst>
          </p:cNvPr>
          <p:cNvSpPr txBox="1"/>
          <p:nvPr/>
        </p:nvSpPr>
        <p:spPr>
          <a:xfrm>
            <a:off x="4400130" y="1952515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Bcl6</a:t>
            </a:r>
            <a:r>
              <a:rPr lang="en-US" sz="1000" baseline="30000" dirty="0"/>
              <a:t>f/f</a:t>
            </a:r>
            <a:r>
              <a:rPr lang="en-US" sz="1000" dirty="0"/>
              <a:t>Prdm1</a:t>
            </a:r>
            <a:r>
              <a:rPr lang="en-US" sz="1000" baseline="30000" dirty="0"/>
              <a:t>f/f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EFED40-5BF6-2648-8E3D-873C79F6252B}"/>
              </a:ext>
            </a:extLst>
          </p:cNvPr>
          <p:cNvSpPr txBox="1"/>
          <p:nvPr/>
        </p:nvSpPr>
        <p:spPr>
          <a:xfrm>
            <a:off x="5320575" y="1952515"/>
            <a:ext cx="11705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Bcl6</a:t>
            </a:r>
            <a:r>
              <a:rPr lang="en-US" sz="1000" baseline="30000" dirty="0"/>
              <a:t>f/f</a:t>
            </a:r>
            <a:r>
              <a:rPr lang="en-US" sz="1000" dirty="0"/>
              <a:t>Prdm1</a:t>
            </a:r>
            <a:r>
              <a:rPr lang="en-US" sz="1000" baseline="30000" dirty="0"/>
              <a:t>f/f</a:t>
            </a:r>
            <a:r>
              <a:rPr lang="en-US" sz="1000" dirty="0"/>
              <a:t>Id2</a:t>
            </a:r>
            <a:r>
              <a:rPr lang="en-US" sz="1000" baseline="30000" dirty="0"/>
              <a:t>f/f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287C67-3C21-824E-AB66-1910BE7A4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6" t="-1" b="5610"/>
          <a:stretch/>
        </p:blipFill>
        <p:spPr>
          <a:xfrm>
            <a:off x="3149704" y="2168384"/>
            <a:ext cx="1041255" cy="100991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6C777CD-2080-1E42-B9C7-A4AA759D7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8" b="3475"/>
          <a:stretch/>
        </p:blipFill>
        <p:spPr>
          <a:xfrm>
            <a:off x="4239927" y="2168384"/>
            <a:ext cx="1031683" cy="103275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CD28824-0A91-3A42-A69A-4C673FBC6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8" t="-1" b="5610"/>
          <a:stretch/>
        </p:blipFill>
        <p:spPr>
          <a:xfrm>
            <a:off x="5320577" y="2168384"/>
            <a:ext cx="1031686" cy="100991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80ABC7C-921E-FE43-AF1D-30D7522E0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8" b="5172"/>
          <a:stretch/>
        </p:blipFill>
        <p:spPr>
          <a:xfrm>
            <a:off x="3159274" y="3201143"/>
            <a:ext cx="1031686" cy="101459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33FA35A-6428-3D47-99C4-2F5E703F41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78" b="5172"/>
          <a:stretch/>
        </p:blipFill>
        <p:spPr>
          <a:xfrm>
            <a:off x="4239927" y="3201143"/>
            <a:ext cx="1031684" cy="101459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BAA102A-DA8C-3B43-A2DE-9BD0B10CB4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78" b="5172"/>
          <a:stretch/>
        </p:blipFill>
        <p:spPr>
          <a:xfrm>
            <a:off x="5320577" y="3201143"/>
            <a:ext cx="1031686" cy="101459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AF76FF4-4B30-534E-BF49-C618895581F2}"/>
              </a:ext>
            </a:extLst>
          </p:cNvPr>
          <p:cNvSpPr txBox="1"/>
          <p:nvPr/>
        </p:nvSpPr>
        <p:spPr>
          <a:xfrm rot="16200000">
            <a:off x="2882067" y="4583994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PD-1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657400A-6F0C-1B4E-AC0E-698AF7BEE3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21" b="4292"/>
          <a:stretch/>
        </p:blipFill>
        <p:spPr>
          <a:xfrm>
            <a:off x="3166328" y="4215737"/>
            <a:ext cx="1024631" cy="102401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F557377-BC2F-B446-9261-AD9F1112F2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78" b="3037"/>
          <a:stretch/>
        </p:blipFill>
        <p:spPr>
          <a:xfrm>
            <a:off x="4239925" y="4215737"/>
            <a:ext cx="1031686" cy="103744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6E922E9-AF8E-2C42-8828-1C69E5CC7A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78" b="4292"/>
          <a:stretch/>
        </p:blipFill>
        <p:spPr>
          <a:xfrm>
            <a:off x="5320575" y="4215737"/>
            <a:ext cx="1031687" cy="10240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3A9F9A-FCF4-5446-9399-07880863DBB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3131" b="11846"/>
          <a:stretch/>
        </p:blipFill>
        <p:spPr>
          <a:xfrm>
            <a:off x="6575875" y="2259598"/>
            <a:ext cx="811732" cy="830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72E61-3FCC-C742-A20B-7EF6F9F85B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483" b="12828"/>
          <a:stretch/>
        </p:blipFill>
        <p:spPr>
          <a:xfrm>
            <a:off x="6604453" y="3452026"/>
            <a:ext cx="790647" cy="82344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64D52E5-A493-3847-9B31-84AF94C6421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3189" b="12702"/>
          <a:stretch/>
        </p:blipFill>
        <p:spPr>
          <a:xfrm>
            <a:off x="6604453" y="4507379"/>
            <a:ext cx="738648" cy="80954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951F0C3-97F8-F947-AD68-C3A5DA877FE2}"/>
              </a:ext>
            </a:extLst>
          </p:cNvPr>
          <p:cNvSpPr txBox="1"/>
          <p:nvPr/>
        </p:nvSpPr>
        <p:spPr>
          <a:xfrm>
            <a:off x="3232354" y="5175627"/>
            <a:ext cx="5769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CXCR5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7A937DE-7416-E142-AF2E-AF836CECCF91}"/>
              </a:ext>
            </a:extLst>
          </p:cNvPr>
          <p:cNvCxnSpPr>
            <a:cxnSpLocks/>
          </p:cNvCxnSpPr>
          <p:nvPr/>
        </p:nvCxnSpPr>
        <p:spPr>
          <a:xfrm>
            <a:off x="3809291" y="5304649"/>
            <a:ext cx="254297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26680E-0F06-0548-8CF1-4DB30E62719F}"/>
              </a:ext>
            </a:extLst>
          </p:cNvPr>
          <p:cNvCxnSpPr/>
          <p:nvPr/>
        </p:nvCxnSpPr>
        <p:spPr>
          <a:xfrm>
            <a:off x="6878832" y="2439276"/>
            <a:ext cx="164592" cy="1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CDD44B0-FC8B-D645-B0FB-046813FACEBC}"/>
              </a:ext>
            </a:extLst>
          </p:cNvPr>
          <p:cNvSpPr txBox="1"/>
          <p:nvPr/>
        </p:nvSpPr>
        <p:spPr>
          <a:xfrm>
            <a:off x="6855432" y="2317875"/>
            <a:ext cx="2167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/>
              <a:t>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B5A711D-BB76-364D-8A24-E568B06115A2}"/>
              </a:ext>
            </a:extLst>
          </p:cNvPr>
          <p:cNvCxnSpPr/>
          <p:nvPr/>
        </p:nvCxnSpPr>
        <p:spPr>
          <a:xfrm>
            <a:off x="7044102" y="2353546"/>
            <a:ext cx="164592" cy="1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33D9EE7-F42A-8043-8BC7-1798D07BE4F3}"/>
              </a:ext>
            </a:extLst>
          </p:cNvPr>
          <p:cNvSpPr txBox="1"/>
          <p:nvPr/>
        </p:nvSpPr>
        <p:spPr>
          <a:xfrm>
            <a:off x="6985975" y="2215166"/>
            <a:ext cx="28084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/>
              <a:t>**</a:t>
            </a:r>
            <a:r>
              <a:rPr lang="ko-KR" altLang="en-US" sz="500" dirty="0"/>
              <a:t>*</a:t>
            </a:r>
            <a:endParaRPr lang="en-US" sz="5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F22FB2-FABA-7A40-91DF-250C8B9E5CD5}"/>
              </a:ext>
            </a:extLst>
          </p:cNvPr>
          <p:cNvSpPr txBox="1"/>
          <p:nvPr/>
        </p:nvSpPr>
        <p:spPr>
          <a:xfrm>
            <a:off x="6559591" y="2068727"/>
            <a:ext cx="8803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</a:t>
            </a:r>
            <a:r>
              <a:rPr lang="en-US" sz="700" dirty="0" err="1"/>
              <a:t>SLAM</a:t>
            </a:r>
            <a:r>
              <a:rPr lang="en-US" sz="700" baseline="30000" dirty="0" err="1"/>
              <a:t>lo</a:t>
            </a:r>
            <a:r>
              <a:rPr lang="en-US" sz="700" dirty="0"/>
              <a:t> </a:t>
            </a:r>
            <a:r>
              <a:rPr lang="en-US" sz="700" dirty="0" err="1"/>
              <a:t>Tfh</a:t>
            </a:r>
            <a:endParaRPr lang="en-US" sz="7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A91F8C-56A8-E84D-968B-07DECB32D8A6}"/>
              </a:ext>
            </a:extLst>
          </p:cNvPr>
          <p:cNvSpPr txBox="1"/>
          <p:nvPr/>
        </p:nvSpPr>
        <p:spPr>
          <a:xfrm>
            <a:off x="6487455" y="3150844"/>
            <a:ext cx="10246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PSGL1</a:t>
            </a:r>
            <a:r>
              <a:rPr lang="en-US" sz="700" baseline="30000" dirty="0"/>
              <a:t>lo</a:t>
            </a:r>
            <a:r>
              <a:rPr lang="en-US" sz="700" dirty="0"/>
              <a:t> GC </a:t>
            </a:r>
            <a:r>
              <a:rPr lang="en-US" sz="700" dirty="0" err="1"/>
              <a:t>Tfh</a:t>
            </a:r>
            <a:endParaRPr lang="en-US" sz="7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48D4CD2-C55D-0F46-B031-8132B454CB04}"/>
              </a:ext>
            </a:extLst>
          </p:cNvPr>
          <p:cNvSpPr txBox="1"/>
          <p:nvPr/>
        </p:nvSpPr>
        <p:spPr>
          <a:xfrm>
            <a:off x="6528332" y="4311438"/>
            <a:ext cx="9428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CXCR5</a:t>
            </a:r>
            <a:r>
              <a:rPr lang="en-US" sz="700" baseline="30000" dirty="0"/>
              <a:t>hi</a:t>
            </a:r>
            <a:r>
              <a:rPr lang="en-US" sz="700" dirty="0"/>
              <a:t> PD1</a:t>
            </a:r>
            <a:r>
              <a:rPr lang="en-US" sz="700" baseline="30000" dirty="0"/>
              <a:t>hi</a:t>
            </a:r>
            <a:r>
              <a:rPr lang="en-US" sz="700" dirty="0"/>
              <a:t> GC </a:t>
            </a:r>
            <a:r>
              <a:rPr lang="en-US" sz="700" dirty="0" err="1"/>
              <a:t>Tfh</a:t>
            </a:r>
            <a:endParaRPr lang="en-US" sz="700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90B0DF9-65BE-9A4A-8FC4-A0E52DA36BC0}"/>
              </a:ext>
            </a:extLst>
          </p:cNvPr>
          <p:cNvGrpSpPr/>
          <p:nvPr/>
        </p:nvGrpSpPr>
        <p:grpSpPr>
          <a:xfrm>
            <a:off x="6877526" y="3407305"/>
            <a:ext cx="320040" cy="45878"/>
            <a:chOff x="8229600" y="706095"/>
            <a:chExt cx="492544" cy="91440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F960735-EA2C-6D48-AE68-3A88C4132963}"/>
                </a:ext>
              </a:extLst>
            </p:cNvPr>
            <p:cNvCxnSpPr/>
            <p:nvPr/>
          </p:nvCxnSpPr>
          <p:spPr>
            <a:xfrm>
              <a:off x="8229600" y="706095"/>
              <a:ext cx="49254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595D6DC-1EFF-0D4D-82CA-EEA9CD476624}"/>
                </a:ext>
              </a:extLst>
            </p:cNvPr>
            <p:cNvCxnSpPr/>
            <p:nvPr/>
          </p:nvCxnSpPr>
          <p:spPr>
            <a:xfrm flipH="1">
              <a:off x="8229600" y="706095"/>
              <a:ext cx="4119" cy="9144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7B160FF1-5DCA-C745-B4B7-D8F21E9CBAFA}"/>
                </a:ext>
              </a:extLst>
            </p:cNvPr>
            <p:cNvCxnSpPr/>
            <p:nvPr/>
          </p:nvCxnSpPr>
          <p:spPr>
            <a:xfrm flipH="1">
              <a:off x="8718025" y="706095"/>
              <a:ext cx="4119" cy="9144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2E49AF05-3615-C248-888C-828A0359BE9B}"/>
              </a:ext>
            </a:extLst>
          </p:cNvPr>
          <p:cNvSpPr txBox="1"/>
          <p:nvPr/>
        </p:nvSpPr>
        <p:spPr>
          <a:xfrm>
            <a:off x="6893917" y="3255098"/>
            <a:ext cx="28725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" dirty="0"/>
              <a:t>**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F0D1C2A-5818-BE4F-99F9-33EED4D0F1CC}"/>
              </a:ext>
            </a:extLst>
          </p:cNvPr>
          <p:cNvGrpSpPr/>
          <p:nvPr/>
        </p:nvGrpSpPr>
        <p:grpSpPr>
          <a:xfrm>
            <a:off x="6874270" y="4565003"/>
            <a:ext cx="320040" cy="45878"/>
            <a:chOff x="8229600" y="706095"/>
            <a:chExt cx="492544" cy="91440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D574B00-D394-D94C-B066-0525DA55C75E}"/>
                </a:ext>
              </a:extLst>
            </p:cNvPr>
            <p:cNvCxnSpPr/>
            <p:nvPr/>
          </p:nvCxnSpPr>
          <p:spPr>
            <a:xfrm>
              <a:off x="8229600" y="706095"/>
              <a:ext cx="49254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A0C9A61-C480-A044-BA17-F5F01E21FDA8}"/>
                </a:ext>
              </a:extLst>
            </p:cNvPr>
            <p:cNvCxnSpPr/>
            <p:nvPr/>
          </p:nvCxnSpPr>
          <p:spPr>
            <a:xfrm flipH="1">
              <a:off x="8229600" y="706095"/>
              <a:ext cx="4119" cy="9144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4F0F08C-F974-864B-8AEC-72E73421F6CD}"/>
                </a:ext>
              </a:extLst>
            </p:cNvPr>
            <p:cNvCxnSpPr/>
            <p:nvPr/>
          </p:nvCxnSpPr>
          <p:spPr>
            <a:xfrm flipH="1">
              <a:off x="8718025" y="706095"/>
              <a:ext cx="4119" cy="9144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1DAC573B-83D0-E845-A2FC-72225A572D85}"/>
              </a:ext>
            </a:extLst>
          </p:cNvPr>
          <p:cNvSpPr txBox="1"/>
          <p:nvPr/>
        </p:nvSpPr>
        <p:spPr>
          <a:xfrm>
            <a:off x="6890661" y="4412796"/>
            <a:ext cx="28725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" dirty="0"/>
              <a:t>**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ADD9D-CF93-FE45-9BC6-1D27686E6AE6}"/>
              </a:ext>
            </a:extLst>
          </p:cNvPr>
          <p:cNvGrpSpPr/>
          <p:nvPr/>
        </p:nvGrpSpPr>
        <p:grpSpPr>
          <a:xfrm>
            <a:off x="3104695" y="567471"/>
            <a:ext cx="4431220" cy="1380014"/>
            <a:chOff x="3104695" y="567471"/>
            <a:chExt cx="4431220" cy="13800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A5A267-0ABF-6E41-8344-44B97220F3DB}"/>
                </a:ext>
              </a:extLst>
            </p:cNvPr>
            <p:cNvSpPr txBox="1"/>
            <p:nvPr/>
          </p:nvSpPr>
          <p:spPr>
            <a:xfrm>
              <a:off x="3178039" y="961950"/>
              <a:ext cx="1522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1. WT</a:t>
              </a:r>
            </a:p>
            <a:p>
              <a:r>
                <a:rPr lang="en-US" sz="1200" dirty="0"/>
                <a:t>2. Bcl6</a:t>
              </a:r>
              <a:r>
                <a:rPr lang="en-US" sz="1200" baseline="30000" dirty="0"/>
                <a:t>f/f</a:t>
              </a:r>
              <a:r>
                <a:rPr lang="en-US" sz="1200" dirty="0"/>
                <a:t>Prdm1</a:t>
              </a:r>
              <a:r>
                <a:rPr lang="en-US" sz="1200" baseline="30000" dirty="0"/>
                <a:t>f/f</a:t>
              </a:r>
            </a:p>
            <a:p>
              <a:r>
                <a:rPr lang="en-US" sz="1200" dirty="0"/>
                <a:t>3. Bcl6</a:t>
              </a:r>
              <a:r>
                <a:rPr lang="en-US" sz="1200" baseline="30000" dirty="0"/>
                <a:t>f/f</a:t>
              </a:r>
              <a:r>
                <a:rPr lang="en-US" sz="1200" dirty="0"/>
                <a:t>Prdm1</a:t>
              </a:r>
              <a:r>
                <a:rPr lang="en-US" sz="1200" baseline="30000" dirty="0"/>
                <a:t>f/f</a:t>
              </a:r>
              <a:r>
                <a:rPr lang="en-US" sz="1200" dirty="0"/>
                <a:t>Id2</a:t>
              </a:r>
              <a:r>
                <a:rPr lang="en-US" sz="1200" baseline="30000" dirty="0"/>
                <a:t>f/f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66746B-36A4-914D-88DD-A0528CA210E6}"/>
                </a:ext>
              </a:extLst>
            </p:cNvPr>
            <p:cNvSpPr txBox="1"/>
            <p:nvPr/>
          </p:nvSpPr>
          <p:spPr>
            <a:xfrm>
              <a:off x="4820447" y="1485820"/>
              <a:ext cx="735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recipient</a:t>
              </a:r>
            </a:p>
            <a:p>
              <a:pPr algn="ctr"/>
              <a:r>
                <a:rPr lang="en-US" sz="1200" dirty="0"/>
                <a:t>WT B6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B270EE-8C18-2844-B6C2-24F028B17AFD}"/>
                </a:ext>
              </a:extLst>
            </p:cNvPr>
            <p:cNvSpPr txBox="1"/>
            <p:nvPr/>
          </p:nvSpPr>
          <p:spPr>
            <a:xfrm>
              <a:off x="3104695" y="613487"/>
              <a:ext cx="1857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SMARTA </a:t>
              </a:r>
              <a:r>
                <a:rPr lang="en-US" sz="1200" i="1" dirty="0"/>
                <a:t>Cd4</a:t>
              </a:r>
              <a:r>
                <a:rPr lang="en-US" sz="1200" dirty="0"/>
                <a:t>-Cre</a:t>
              </a:r>
              <a:r>
                <a:rPr lang="en-US" sz="1200" baseline="30000" dirty="0"/>
                <a:t>+</a:t>
              </a:r>
              <a:r>
                <a:rPr lang="en-US" sz="1200" dirty="0"/>
                <a:t> CD45.1</a:t>
              </a:r>
              <a:r>
                <a:rPr lang="en-US" sz="1200" baseline="30000" dirty="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E9A228-A4C5-0643-BC99-54BA54DAF818}"/>
                </a:ext>
              </a:extLst>
            </p:cNvPr>
            <p:cNvSpPr txBox="1"/>
            <p:nvPr/>
          </p:nvSpPr>
          <p:spPr>
            <a:xfrm>
              <a:off x="5490791" y="752137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cells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B0104-4883-0B4E-B18F-1F8288A08DBA}"/>
                </a:ext>
              </a:extLst>
            </p:cNvPr>
            <p:cNvGrpSpPr/>
            <p:nvPr/>
          </p:nvGrpSpPr>
          <p:grpSpPr>
            <a:xfrm>
              <a:off x="4603107" y="928268"/>
              <a:ext cx="320040" cy="713694"/>
              <a:chOff x="1982681" y="3816275"/>
              <a:chExt cx="320040" cy="911676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A56E603-E7DF-A74B-B107-DDCD90013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9841" y="4271616"/>
                <a:ext cx="182880" cy="994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C061312-7937-5144-BB53-6EB643F52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841" y="3816275"/>
                <a:ext cx="0" cy="91167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384FE5D-B60E-674D-9E3D-EF5A9DB4B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4727951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326E5EA-C739-AE44-A7B9-5B8253BE80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681" y="3816275"/>
                <a:ext cx="13716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37B35B-5267-A047-B587-7A8427243EE1}"/>
                </a:ext>
              </a:extLst>
            </p:cNvPr>
            <p:cNvCxnSpPr>
              <a:cxnSpLocks/>
            </p:cNvCxnSpPr>
            <p:nvPr/>
          </p:nvCxnSpPr>
          <p:spPr>
            <a:xfrm>
              <a:off x="5720181" y="1046394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A5481CA-E341-4C44-84DB-331FACD60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7102" y="1346823"/>
              <a:ext cx="1612738" cy="55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19DFA3-D983-2A41-9AEA-42F3E0A60142}"/>
                </a:ext>
              </a:extLst>
            </p:cNvPr>
            <p:cNvCxnSpPr>
              <a:cxnSpLocks/>
            </p:cNvCxnSpPr>
            <p:nvPr/>
          </p:nvCxnSpPr>
          <p:spPr>
            <a:xfrm>
              <a:off x="6262849" y="1046394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2A1338-CA6C-1949-B417-EFF60A17358B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14" y="1036314"/>
              <a:ext cx="0" cy="283171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BA2671-C5BA-2F49-A196-29C5D0C65D8F}"/>
                </a:ext>
              </a:extLst>
            </p:cNvPr>
            <p:cNvSpPr txBox="1"/>
            <p:nvPr/>
          </p:nvSpPr>
          <p:spPr>
            <a:xfrm>
              <a:off x="5839944" y="567471"/>
              <a:ext cx="845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LCMV</a:t>
              </a:r>
            </a:p>
            <a:p>
              <a:pPr algn="ctr"/>
              <a:r>
                <a:rPr lang="en-US" sz="1200" dirty="0"/>
                <a:t>Armstrong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58F508-5801-C44F-AD66-1DB8F323F0A5}"/>
                </a:ext>
              </a:extLst>
            </p:cNvPr>
            <p:cNvSpPr txBox="1"/>
            <p:nvPr/>
          </p:nvSpPr>
          <p:spPr>
            <a:xfrm>
              <a:off x="6847713" y="748808"/>
              <a:ext cx="688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Analysis</a:t>
              </a:r>
              <a:endParaRPr 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67C9A5-7C59-624A-B704-8DC4B8A9DE46}"/>
                </a:ext>
              </a:extLst>
            </p:cNvPr>
            <p:cNvSpPr txBox="1"/>
            <p:nvPr/>
          </p:nvSpPr>
          <p:spPr>
            <a:xfrm>
              <a:off x="5525256" y="1364963"/>
              <a:ext cx="3898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d-1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7D2B4E-4288-0844-9DB1-0F63278BE53A}"/>
                </a:ext>
              </a:extLst>
            </p:cNvPr>
            <p:cNvSpPr txBox="1"/>
            <p:nvPr/>
          </p:nvSpPr>
          <p:spPr>
            <a:xfrm>
              <a:off x="6091167" y="1364963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9AD202-8D13-2246-B293-798246A128F9}"/>
                </a:ext>
              </a:extLst>
            </p:cNvPr>
            <p:cNvSpPr txBox="1"/>
            <p:nvPr/>
          </p:nvSpPr>
          <p:spPr>
            <a:xfrm>
              <a:off x="7020132" y="1364963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d7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C51095E1-174A-C844-830C-2BD5356B0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2937" b="20462"/>
            <a:stretch/>
          </p:blipFill>
          <p:spPr>
            <a:xfrm>
              <a:off x="4974548" y="1166795"/>
              <a:ext cx="550708" cy="366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53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DDAAC0-3AF3-AA47-81AD-A52553894916}"/>
              </a:ext>
            </a:extLst>
          </p:cNvPr>
          <p:cNvSpPr/>
          <p:nvPr/>
        </p:nvSpPr>
        <p:spPr>
          <a:xfrm>
            <a:off x="6552558" y="4948616"/>
            <a:ext cx="22601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effectLst/>
                <a:latin typeface="Helvetica" pitchFamily="2" charset="0"/>
              </a:rPr>
              <a:t>Hatzi</a:t>
            </a:r>
            <a:r>
              <a:rPr lang="en-US" sz="800" dirty="0">
                <a:effectLst/>
                <a:latin typeface="Helvetica" pitchFamily="2" charset="0"/>
              </a:rPr>
              <a:t>, et al., 2015 </a:t>
            </a:r>
            <a:r>
              <a:rPr lang="en-US" sz="800" i="1" dirty="0">
                <a:effectLst/>
                <a:latin typeface="Helvetica" pitchFamily="2" charset="0"/>
              </a:rPr>
              <a:t>J </a:t>
            </a:r>
            <a:r>
              <a:rPr lang="en-US" sz="800" i="1" dirty="0" err="1">
                <a:effectLst/>
                <a:latin typeface="Helvetica" pitchFamily="2" charset="0"/>
              </a:rPr>
              <a:t>Exp</a:t>
            </a:r>
            <a:r>
              <a:rPr lang="en-US" sz="800" i="1" dirty="0">
                <a:effectLst/>
                <a:latin typeface="Helvetica" pitchFamily="2" charset="0"/>
              </a:rPr>
              <a:t> Med</a:t>
            </a:r>
            <a:r>
              <a:rPr lang="en-US" sz="800" dirty="0">
                <a:effectLst/>
                <a:latin typeface="Helvetica" pitchFamily="2" charset="0"/>
              </a:rPr>
              <a:t>, 212: 539–553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FD10E-50A2-EA48-ACAE-11F74FC2A160}"/>
              </a:ext>
            </a:extLst>
          </p:cNvPr>
          <p:cNvSpPr/>
          <p:nvPr/>
        </p:nvSpPr>
        <p:spPr>
          <a:xfrm>
            <a:off x="119513" y="5239672"/>
            <a:ext cx="8469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Bcl6 most potently represses promoters where it binds to its cognate DNA motif.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CDDA19-979B-CE47-A680-1C522BD42DAE}"/>
              </a:ext>
            </a:extLst>
          </p:cNvPr>
          <p:cNvSpPr/>
          <p:nvPr/>
        </p:nvSpPr>
        <p:spPr>
          <a:xfrm>
            <a:off x="23" y="0"/>
            <a:ext cx="9144000" cy="535159"/>
          </a:xfrm>
          <a:prstGeom prst="rect">
            <a:avLst/>
          </a:prstGeom>
          <a:solidFill>
            <a:srgbClr val="A5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Bcl6 Regulates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Tfh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Biology via Complex Gene Regulation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B0A5A-09DD-2846-89FB-6B845DD82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15" y="1546345"/>
            <a:ext cx="3081716" cy="1137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25B5B-B25D-2045-9D64-207E100E8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530" y="3317245"/>
            <a:ext cx="1800222" cy="12721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B48793-A837-694C-9DD6-3995F0BCEF94}"/>
              </a:ext>
            </a:extLst>
          </p:cNvPr>
          <p:cNvCxnSpPr>
            <a:cxnSpLocks/>
          </p:cNvCxnSpPr>
          <p:nvPr/>
        </p:nvCxnSpPr>
        <p:spPr>
          <a:xfrm>
            <a:off x="3322641" y="2063720"/>
            <a:ext cx="0" cy="856125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DB16A-B0E1-CC4E-8511-7D6A6E33075A}"/>
              </a:ext>
            </a:extLst>
          </p:cNvPr>
          <p:cNvSpPr txBox="1"/>
          <p:nvPr/>
        </p:nvSpPr>
        <p:spPr>
          <a:xfrm>
            <a:off x="2663873" y="2893029"/>
            <a:ext cx="123085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BCL6 </a:t>
            </a:r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D845E-E3C8-7D4A-8B38-84CACD75DF85}"/>
              </a:ext>
            </a:extLst>
          </p:cNvPr>
          <p:cNvSpPr txBox="1"/>
          <p:nvPr/>
        </p:nvSpPr>
        <p:spPr>
          <a:xfrm>
            <a:off x="624199" y="997045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Human GC </a:t>
            </a:r>
            <a:r>
              <a:rPr lang="en-US" sz="1100" u="sng" dirty="0" err="1"/>
              <a:t>Tfh</a:t>
            </a:r>
            <a:r>
              <a:rPr lang="en-US" sz="1100" u="sng" dirty="0"/>
              <a:t> cells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93045F-7125-2647-87ED-217710A80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534"/>
          <a:stretch/>
        </p:blipFill>
        <p:spPr>
          <a:xfrm>
            <a:off x="5316722" y="1055006"/>
            <a:ext cx="2858170" cy="349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8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4721</TotalTime>
  <Words>2867</Words>
  <Application>Microsoft Macintosh PowerPoint</Application>
  <PresentationFormat>On-screen Show (16:10)</PresentationFormat>
  <Paragraphs>878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Batang</vt:lpstr>
      <vt:lpstr>Malgun Gothic</vt:lpstr>
      <vt:lpstr>Malgun Gothic</vt:lpstr>
      <vt:lpstr>Arial</vt:lpstr>
      <vt:lpstr>Calibri</vt:lpstr>
      <vt:lpstr>Calibri Light</vt:lpstr>
      <vt:lpstr>Helvetica</vt:lpstr>
      <vt:lpstr>Times New Roman</vt:lpstr>
      <vt:lpstr>Times New Roman (Body CS)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Jinyong Choi</dc:creator>
  <cp:lastModifiedBy>Jinyong Choi</cp:lastModifiedBy>
  <cp:revision>482</cp:revision>
  <cp:lastPrinted>2018-02-25T22:18:30Z</cp:lastPrinted>
  <dcterms:created xsi:type="dcterms:W3CDTF">2018-02-21T16:34:26Z</dcterms:created>
  <dcterms:modified xsi:type="dcterms:W3CDTF">2018-10-12T01:15:40Z</dcterms:modified>
</cp:coreProperties>
</file>